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3" r:id="rId3"/>
  </p:sldMasterIdLst>
  <p:notesMasterIdLst>
    <p:notesMasterId r:id="rId23"/>
  </p:notesMasterIdLst>
  <p:handoutMasterIdLst>
    <p:handoutMasterId r:id="rId24"/>
  </p:handoutMasterIdLst>
  <p:sldIdLst>
    <p:sldId id="280" r:id="rId4"/>
    <p:sldId id="257" r:id="rId5"/>
    <p:sldId id="269" r:id="rId6"/>
    <p:sldId id="290" r:id="rId7"/>
    <p:sldId id="275" r:id="rId8"/>
    <p:sldId id="270" r:id="rId9"/>
    <p:sldId id="279" r:id="rId10"/>
    <p:sldId id="276" r:id="rId11"/>
    <p:sldId id="283" r:id="rId12"/>
    <p:sldId id="271" r:id="rId13"/>
    <p:sldId id="284" r:id="rId14"/>
    <p:sldId id="281" r:id="rId15"/>
    <p:sldId id="288" r:id="rId16"/>
    <p:sldId id="285" r:id="rId17"/>
    <p:sldId id="273" r:id="rId18"/>
    <p:sldId id="277" r:id="rId19"/>
    <p:sldId id="287" r:id="rId20"/>
    <p:sldId id="286" r:id="rId21"/>
    <p:sldId id="28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5" d="100"/>
          <a:sy n="85" d="100"/>
        </p:scale>
        <p:origin x="-2364" y="-6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7" d="100"/>
          <a:sy n="67" d="100"/>
        </p:scale>
        <p:origin x="-327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312CEB-708E-4A58-BEB1-152ACE123009}" type="datetimeFigureOut">
              <a:rPr lang="fr-FR" smtClean="0"/>
              <a:t>16/10/2012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B94465-F6E1-489C-B9C0-5BFFAE3F16E8}" type="slidenum">
              <a:rPr lang="fr-FR" smtClean="0"/>
              <a:t>‹N°›</a:t>
            </a:fld>
            <a:endParaRPr lang="fr-FR"/>
          </a:p>
        </p:txBody>
      </p:sp>
    </p:spTree>
    <p:extLst>
      <p:ext uri="{BB962C8B-B14F-4D97-AF65-F5344CB8AC3E}">
        <p14:creationId xmlns:p14="http://schemas.microsoft.com/office/powerpoint/2010/main" val="3455762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88246E-42A3-4BBE-A9B8-2ACC6C716811}" type="datetimeFigureOut">
              <a:rPr lang="en-US" smtClean="0"/>
              <a:t>10/16/2012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9272E-650B-40B0-AF47-036C7276BA43}" type="slidenum">
              <a:rPr lang="en-US" smtClean="0"/>
              <a:t>‹N°›</a:t>
            </a:fld>
            <a:endParaRPr lang="en-US"/>
          </a:p>
        </p:txBody>
      </p:sp>
    </p:spTree>
    <p:extLst>
      <p:ext uri="{BB962C8B-B14F-4D97-AF65-F5344CB8AC3E}">
        <p14:creationId xmlns:p14="http://schemas.microsoft.com/office/powerpoint/2010/main" val="2275854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10/16/2012 3:37 PM</a:t>
            </a:fld>
            <a:endParaRPr lang="en-US" sz="1200" b="0" i="0" dirty="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dirty="0">
                <a:solidFill>
                  <a:srgbClr val="000000"/>
                </a:solidFill>
                <a:latin typeface="Trebuchet MS"/>
                <a:ea typeface="+mn-ea"/>
                <a:cs typeface="+mn-cs"/>
              </a:rPr>
              <a:t>© 2008 Microsoft Corporation. </a:t>
            </a:r>
            <a:r>
              <a:rPr lang="en-US" sz="500" b="0" i="0" dirty="0" err="1">
                <a:solidFill>
                  <a:srgbClr val="000000"/>
                </a:solidFill>
                <a:latin typeface="Trebuchet MS"/>
                <a:ea typeface="+mn-ea"/>
                <a:cs typeface="+mn-cs"/>
              </a:rPr>
              <a:t>Tous</a:t>
            </a:r>
            <a:r>
              <a:rPr lang="en-US" sz="500" b="0" i="0">
                <a:solidFill>
                  <a:srgbClr val="000000"/>
                </a:solidFill>
                <a:latin typeface="Trebuchet MS"/>
                <a:ea typeface="+mn-ea"/>
                <a:cs typeface="+mn-cs"/>
              </a:rPr>
              <a:t>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Trebuchet MS"/>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Trebuchet MS"/>
                <a:ea typeface="+mn-ea"/>
                <a:cs typeface="+mn-cs"/>
              </a:rPr>
            </a:br>
            <a:r>
              <a:rPr lang="en-US" sz="500" b="0" i="0">
                <a:solidFill>
                  <a:srgbClr val="000000"/>
                </a:solidFill>
                <a:latin typeface="Trebuchet MS"/>
                <a:ea typeface="+mn-ea"/>
                <a:cs typeface="+mn-cs"/>
              </a:rPr>
              <a:t>MICROSOFT MAKES NO WARRANTIES, EXPRESS, IMPLIED OR STATUTORY, AS TO THE INFORMATION IN THIS PRESENTATION.</a:t>
            </a:r>
          </a:p>
          <a:p>
            <a:pPr algn="l" defTabSz="914400">
              <a:buNone/>
            </a:pPr>
            <a:endParaRPr lang="en-US" sz="500" dirty="0" smtClean="0">
              <a:latin typeface="Trebuchet MS"/>
            </a:endParaRPr>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2</a:t>
            </a:fld>
            <a:endParaRPr lang="en-US" sz="1200" b="0" i="0">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pPr algn="r" defTabSz="914400">
              <a:buNone/>
            </a:pPr>
            <a:fld id="{81331B57-0BE5-4F82-AA58-76F53EFF3ADA}" type="datetime8">
              <a:rPr lang="en-US" sz="1200" b="0" i="0">
                <a:latin typeface="Calibri"/>
                <a:ea typeface="+mn-ea"/>
                <a:cs typeface="+mn-cs"/>
              </a:rPr>
              <a:t>10/16/2012 3:37 PM</a:t>
            </a:fld>
            <a:endParaRPr lang="en-US" sz="1200" b="0" i="0" dirty="0">
              <a:latin typeface="Calibri"/>
              <a:ea typeface="+mn-ea"/>
              <a:cs typeface="+mn-cs"/>
            </a:endParaRPr>
          </a:p>
        </p:txBody>
      </p:sp>
      <p:sp>
        <p:nvSpPr>
          <p:cNvPr id="6" name="Footer Placeholder 5"/>
          <p:cNvSpPr>
            <a:spLocks noGrp="1"/>
          </p:cNvSpPr>
          <p:nvPr>
            <p:ph type="ftr" sz="quarter" idx="12"/>
          </p:nvPr>
        </p:nvSpPr>
        <p:spPr>
          <a:xfrm>
            <a:off x="0" y="8685213"/>
            <a:ext cx="6172200" cy="457200"/>
          </a:xfrm>
        </p:spPr>
        <p:txBody>
          <a:bodyPr/>
          <a:lstStyle/>
          <a:p>
            <a:pPr algn="l" defTabSz="914400">
              <a:buNone/>
            </a:pPr>
            <a:r>
              <a:rPr lang="en-US" sz="500" b="0" i="0" dirty="0">
                <a:solidFill>
                  <a:srgbClr val="000000"/>
                </a:solidFill>
                <a:latin typeface="Trebuchet MS"/>
                <a:ea typeface="+mn-ea"/>
                <a:cs typeface="+mn-cs"/>
              </a:rPr>
              <a:t>© 2008 Microsoft Corporation. </a:t>
            </a:r>
            <a:r>
              <a:rPr lang="en-US" sz="500" b="0" i="0" dirty="0" err="1">
                <a:solidFill>
                  <a:srgbClr val="000000"/>
                </a:solidFill>
                <a:latin typeface="Trebuchet MS"/>
                <a:ea typeface="+mn-ea"/>
                <a:cs typeface="+mn-cs"/>
              </a:rPr>
              <a:t>Tous</a:t>
            </a:r>
            <a:r>
              <a:rPr lang="en-US" sz="500" b="0" i="0">
                <a:solidFill>
                  <a:srgbClr val="000000"/>
                </a:solidFill>
                <a:latin typeface="Trebuchet MS"/>
                <a:ea typeface="+mn-ea"/>
                <a:cs typeface="+mn-cs"/>
              </a:rPr>
              <a:t> droits réservés. Microsoft, Windows, Windows Vista and other product names are or may be registered trademarks and/or trademarks in the U.S. and/or other countries.</a:t>
            </a:r>
          </a:p>
          <a:p>
            <a:pPr algn="l" defTabSz="914400">
              <a:buNone/>
            </a:pPr>
            <a:r>
              <a:rPr lang="en-US" sz="500" b="0" i="0">
                <a:solidFill>
                  <a:srgbClr val="000000"/>
                </a:solidFill>
                <a:latin typeface="Trebuchet MS"/>
                <a:ea typeface="+mn-ea"/>
                <a:cs typeface="+mn-cs"/>
              </a:rPr>
              <a:t>The information herein is for informational purposes only and represents the current view of Microsoft Corporation as of the date of this presentation.  Microsoft devant répondre à des conditions de marché en perpétuelle évolution, ces informations ne doivent en aucun cas être interprétées comme un engagement de la part de Microsoft, et Microsoft ne saurait garantir leur exactitude au-delà de la date de cette présentation.  </a:t>
            </a:r>
            <a:br>
              <a:rPr lang="en-US" sz="500" b="0" i="0">
                <a:solidFill>
                  <a:srgbClr val="000000"/>
                </a:solidFill>
                <a:latin typeface="Trebuchet MS"/>
                <a:ea typeface="+mn-ea"/>
                <a:cs typeface="+mn-cs"/>
              </a:rPr>
            </a:br>
            <a:r>
              <a:rPr lang="en-US" sz="500" b="0" i="0">
                <a:solidFill>
                  <a:srgbClr val="000000"/>
                </a:solidFill>
                <a:latin typeface="Trebuchet MS"/>
                <a:ea typeface="+mn-ea"/>
                <a:cs typeface="+mn-cs"/>
              </a:rPr>
              <a:t>MICROSOFT MAKES NO WARRANTIES, EXPRESS, IMPLIED OR STATUTORY, AS TO THE INFORMATION IN THIS PRESENTATION.</a:t>
            </a:r>
          </a:p>
          <a:p>
            <a:pPr algn="l" defTabSz="914400">
              <a:buNone/>
            </a:pPr>
            <a:endParaRPr lang="en-US" sz="500" dirty="0" smtClean="0">
              <a:latin typeface="Trebuchet MS"/>
            </a:endParaRPr>
          </a:p>
        </p:txBody>
      </p:sp>
      <p:sp>
        <p:nvSpPr>
          <p:cNvPr id="7" name="Slide Number Placeholder 6"/>
          <p:cNvSpPr>
            <a:spLocks noGrp="1"/>
          </p:cNvSpPr>
          <p:nvPr>
            <p:ph type="sldNum" sz="quarter" idx="13"/>
          </p:nvPr>
        </p:nvSpPr>
        <p:spPr>
          <a:xfrm>
            <a:off x="6172199" y="8685213"/>
            <a:ext cx="684213" cy="457200"/>
          </a:xfrm>
        </p:spPr>
        <p:txBody>
          <a:bodyPr/>
          <a:lstStyle/>
          <a:p>
            <a:pPr algn="r" defTabSz="914400">
              <a:buNone/>
            </a:pPr>
            <a:fld id="{EC87E0CF-87F6-4B58-B8B8-DCAB2DAAF3CA}" type="slidenum">
              <a:rPr lang="en-US" sz="1200" b="0" i="0">
                <a:latin typeface="Calibri"/>
                <a:ea typeface="+mn-ea"/>
                <a:cs typeface="+mn-cs"/>
              </a:rPr>
              <a:t>4</a:t>
            </a:fld>
            <a:endParaRPr lang="en-US" sz="1200" b="0" i="0">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899272E-650B-40B0-AF47-036C7276BA43}" type="slidenum">
              <a:rPr lang="en-US" smtClean="0"/>
              <a:t>12</a:t>
            </a:fld>
            <a:endParaRPr lang="en-US"/>
          </a:p>
        </p:txBody>
      </p:sp>
    </p:spTree>
    <p:extLst>
      <p:ext uri="{BB962C8B-B14F-4D97-AF65-F5344CB8AC3E}">
        <p14:creationId xmlns:p14="http://schemas.microsoft.com/office/powerpoint/2010/main" val="2546123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057400"/>
            <a:ext cx="7681913" cy="1523495"/>
          </a:xfrm>
        </p:spPr>
        <p:txBody>
          <a:bodyPr>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Tree>
  </p:cSld>
  <p:clrMapOvr>
    <a:masterClrMapping/>
  </p:clrMapOvr>
  <p:transition spd="slow" advClick="0" advTm="10000">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fr-FR" smtClean="0"/>
              <a:t>Modifiez les styles du texte du masque</a:t>
            </a:r>
          </a:p>
        </p:txBody>
      </p:sp>
    </p:spTree>
  </p:cSld>
  <p:clrMapOvr>
    <a:masterClrMapping/>
  </p:clrMapOvr>
  <p:transition spd="slow" advClick="0" advTm="1000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advClick="0" advTm="1000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slow" advClick="0" advTm="1000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420813"/>
            <a:ext cx="8032750" cy="1523494"/>
          </a:xfrm>
        </p:spPr>
        <p:txBody>
          <a:bodyPr anchor="ctr" anchorCtr="0">
            <a:noAutofit/>
          </a:bodyPr>
          <a:lstStyle>
            <a:lvl1pPr>
              <a:lnSpc>
                <a:spcPct val="90000"/>
              </a:lnSpc>
              <a:defRPr sz="5400"/>
            </a:lvl1pPr>
          </a:lstStyle>
          <a:p>
            <a:r>
              <a:rPr lang="fr-FR" smtClean="0"/>
              <a:t>Modifiez le style du titre</a:t>
            </a:r>
            <a:endParaRPr lang="en-US" dirty="0"/>
          </a:p>
        </p:txBody>
      </p:sp>
      <p:sp>
        <p:nvSpPr>
          <p:cNvPr id="3" name="Subtitle 2"/>
          <p:cNvSpPr>
            <a:spLocks noGrp="1"/>
          </p:cNvSpPr>
          <p:nvPr>
            <p:ph type="subTitle" idx="1"/>
          </p:nvPr>
        </p:nvSpPr>
        <p:spPr>
          <a:xfrm>
            <a:off x="730250" y="3352800"/>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fr-FR" smtClean="0"/>
              <a:t>Modifiez le style des sous-titres du masque</a:t>
            </a:r>
            <a:endParaRPr lang="en-US" dirty="0"/>
          </a:p>
        </p:txBody>
      </p:sp>
      <p:sp>
        <p:nvSpPr>
          <p:cNvPr id="5" name="Rectangle 4"/>
          <p:cNvSpPr/>
          <p:nvPr userDrawn="1"/>
        </p:nvSpPr>
        <p:spPr bwMode="auto">
          <a:xfrm>
            <a:off x="0" y="5715000"/>
            <a:ext cx="9144000" cy="1141413"/>
          </a:xfrm>
          <a:prstGeom prst="rect">
            <a:avLst/>
          </a:prstGeom>
          <a:gradFill>
            <a:gsLst>
              <a:gs pos="0">
                <a:schemeClr val="accent5">
                  <a:lumMod val="50000"/>
                  <a:alpha val="30000"/>
                </a:schemeClr>
              </a:gs>
              <a:gs pos="100000">
                <a:schemeClr val="accent5">
                  <a:lumMod val="50000"/>
                </a:schemeClr>
              </a:gs>
            </a:gsLst>
          </a:gradFill>
          <a:ln>
            <a:headEnd type="none" w="med" len="med"/>
            <a:tailEnd type="none" w="med" len="med"/>
          </a:ln>
          <a:effectLst/>
          <a:scene3d>
            <a:camera prst="orthographicFront" fov="0">
              <a:rot lat="0" lon="0" rev="0"/>
            </a:camera>
            <a:lightRig rig="glow" dir="t">
              <a:rot lat="0" lon="0" rev="6360000"/>
            </a:lightRig>
          </a:scene3d>
          <a:sp3d prstMaterial="flat">
            <a:bevelT w="0" h="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7" name="Text Placeholder 6"/>
          <p:cNvSpPr>
            <a:spLocks noGrp="1"/>
          </p:cNvSpPr>
          <p:nvPr>
            <p:ph type="body" sz="quarter" idx="10" hasCustomPrompt="1"/>
          </p:nvPr>
        </p:nvSpPr>
        <p:spPr>
          <a:xfrm>
            <a:off x="1072886" y="4648200"/>
            <a:ext cx="7690114" cy="1073150"/>
          </a:xfrm>
          <a:effectLst>
            <a:reflection blurRad="6350" stA="52000" endA="300" endPos="35000" dir="5400000" sy="-100000" algn="bl" rotWithShape="0"/>
          </a:effectLst>
        </p:spPr>
        <p:txBody>
          <a:bodyPr anchor="t" anchorCtr="0">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spd="slow" advClick="0" advTm="10000">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15387" y="6165304"/>
            <a:ext cx="304800"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0">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803328" y="6185334"/>
            <a:ext cx="303904"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10000">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spd="slow" advClick="0" advTm="1000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spd="slow" advClick="0" advTm="1000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Tree>
  </p:cSld>
  <p:clrMapOvr>
    <a:masterClrMapping/>
  </p:clrMapOvr>
  <p:transition spd="slow" advClick="0" advTm="1000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transition spd="slow" advClick="0" advTm="1000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fr-FR" smtClean="0"/>
              <a:t>Modifiez le style du titre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transition spd="slow" advClick="0" advTm="1000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fr-FR" smtClean="0"/>
              <a:t>Modifiez le style du titre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61" r:id="rId11"/>
  </p:sldLayoutIdLst>
  <p:transition spd="slow" advClick="0" advTm="10000">
    <p:pull/>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57200" indent="-457200" algn="l" defTabSz="914363" rtl="0" eaLnBrk="1" latinLnBrk="0" hangingPunct="1">
        <a:lnSpc>
          <a:spcPct val="90000"/>
        </a:lnSpc>
        <a:spcBef>
          <a:spcPct val="20000"/>
        </a:spcBef>
        <a:buFontTx/>
        <a:buBlip>
          <a:blip r:embed="rId14"/>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15"/>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4" r:id="rId1"/>
  </p:sldLayoutIdLst>
  <p:transition spd="slow" advClick="0" advTm="10000">
    <p:pull/>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ema-environnemen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ema-environnement.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043" y="2611641"/>
            <a:ext cx="6887914" cy="1087999"/>
          </a:xfrm>
        </p:spPr>
        <p:txBody>
          <a:bodyPr/>
          <a:lstStyle/>
          <a:p>
            <a:pPr algn="ctr"/>
            <a:r>
              <a:rPr lang="fr-FR" dirty="0" err="1" smtClean="0"/>
              <a:t>Gema</a:t>
            </a:r>
            <a:r>
              <a:rPr lang="fr-FR" dirty="0" smtClean="0"/>
              <a:t> Environnement</a:t>
            </a:r>
            <a:endParaRPr lang="fr-FR" dirty="0"/>
          </a:p>
        </p:txBody>
      </p:sp>
      <p:sp>
        <p:nvSpPr>
          <p:cNvPr id="3" name="Sous-titre 2"/>
          <p:cNvSpPr>
            <a:spLocks noGrp="1"/>
          </p:cNvSpPr>
          <p:nvPr>
            <p:ph type="subTitle" idx="1"/>
          </p:nvPr>
        </p:nvSpPr>
        <p:spPr/>
        <p:txBody>
          <a:bodyPr/>
          <a:lstStyle/>
          <a:p>
            <a:r>
              <a:rPr lang="fr-FR" sz="2400" dirty="0" smtClean="0"/>
              <a:t>Tél: +33 651055105</a:t>
            </a:r>
          </a:p>
          <a:p>
            <a:r>
              <a:rPr lang="fr-FR" sz="2400" dirty="0" smtClean="0"/>
              <a:t>Courriel: gema@gema-environnement.com</a:t>
            </a:r>
          </a:p>
          <a:p>
            <a:r>
              <a:rPr lang="fr-FR" sz="2400" dirty="0" smtClean="0"/>
              <a:t>Site: </a:t>
            </a:r>
            <a:r>
              <a:rPr lang="fr-FR" sz="2400" dirty="0" smtClean="0">
                <a:hlinkClick r:id="rId2"/>
              </a:rPr>
              <a:t>http://www.gema-environnement.com</a:t>
            </a:r>
            <a:endParaRPr lang="fr-FR" sz="2400" dirty="0" smtClean="0"/>
          </a:p>
          <a:p>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24744"/>
            <a:ext cx="1279311" cy="2736304"/>
          </a:xfrm>
          <a:prstGeom prst="rect">
            <a:avLst/>
          </a:prstGeom>
        </p:spPr>
      </p:pic>
    </p:spTree>
    <p:extLst>
      <p:ext uri="{BB962C8B-B14F-4D97-AF65-F5344CB8AC3E}">
        <p14:creationId xmlns:p14="http://schemas.microsoft.com/office/powerpoint/2010/main" val="1273581512"/>
      </p:ext>
    </p:extLst>
  </p:cSld>
  <p:clrMapOvr>
    <a:masterClrMapping/>
  </p:clrMapOvr>
  <p:transition spd="slow" advClick="0" advTm="5000">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Caractéristiques :</a:t>
            </a:r>
            <a:endParaRPr lang="fr-FR" dirty="0"/>
          </a:p>
        </p:txBody>
      </p:sp>
      <p:sp>
        <p:nvSpPr>
          <p:cNvPr id="3" name="Espace réservé du texte 2"/>
          <p:cNvSpPr>
            <a:spLocks noGrp="1"/>
          </p:cNvSpPr>
          <p:nvPr>
            <p:ph type="body" sz="quarter" idx="10"/>
          </p:nvPr>
        </p:nvSpPr>
        <p:spPr>
          <a:xfrm>
            <a:off x="287524" y="1412776"/>
            <a:ext cx="8568952" cy="5318379"/>
          </a:xfrm>
        </p:spPr>
        <p:txBody>
          <a:bodyPr/>
          <a:lstStyle/>
          <a:p>
            <a:r>
              <a:rPr lang="fr-FR" dirty="0" smtClean="0"/>
              <a:t>Générateur </a:t>
            </a:r>
            <a:r>
              <a:rPr lang="fr-FR" dirty="0"/>
              <a:t>d’ozone </a:t>
            </a:r>
            <a:r>
              <a:rPr lang="fr-FR" dirty="0">
                <a:solidFill>
                  <a:schemeClr val="accent4">
                    <a:lumMod val="60000"/>
                    <a:lumOff val="40000"/>
                  </a:schemeClr>
                </a:solidFill>
              </a:rPr>
              <a:t>O3</a:t>
            </a:r>
            <a:r>
              <a:rPr lang="fr-FR" dirty="0"/>
              <a:t> </a:t>
            </a:r>
            <a:r>
              <a:rPr lang="fr-FR" dirty="0" smtClean="0"/>
              <a:t>intégré.</a:t>
            </a:r>
          </a:p>
          <a:p>
            <a:r>
              <a:rPr lang="fr-FR" dirty="0" smtClean="0"/>
              <a:t>Automatisation.</a:t>
            </a:r>
          </a:p>
          <a:p>
            <a:r>
              <a:rPr lang="fr-FR" dirty="0" smtClean="0"/>
              <a:t>Options :</a:t>
            </a:r>
          </a:p>
          <a:p>
            <a:pPr lvl="1"/>
            <a:r>
              <a:rPr lang="fr-FR" dirty="0" err="1"/>
              <a:t>Skid</a:t>
            </a:r>
            <a:r>
              <a:rPr lang="fr-FR" dirty="0"/>
              <a:t> </a:t>
            </a:r>
            <a:r>
              <a:rPr lang="fr-FR" dirty="0" smtClean="0"/>
              <a:t>mobile,</a:t>
            </a:r>
            <a:endParaRPr lang="fr-FR" dirty="0"/>
          </a:p>
          <a:p>
            <a:pPr lvl="1"/>
            <a:r>
              <a:rPr lang="fr-FR" dirty="0"/>
              <a:t>Tuyau </a:t>
            </a:r>
            <a:r>
              <a:rPr lang="fr-FR" dirty="0" smtClean="0"/>
              <a:t>d’aspersion</a:t>
            </a:r>
            <a:r>
              <a:rPr lang="fr-FR" dirty="0"/>
              <a:t>,</a:t>
            </a:r>
          </a:p>
          <a:p>
            <a:pPr lvl="1"/>
            <a:r>
              <a:rPr lang="fr-FR" dirty="0"/>
              <a:t>Filtre à particule en </a:t>
            </a:r>
            <a:r>
              <a:rPr lang="fr-FR" dirty="0" smtClean="0"/>
              <a:t>amont,</a:t>
            </a:r>
            <a:endParaRPr lang="fr-FR" dirty="0"/>
          </a:p>
          <a:p>
            <a:pPr lvl="1"/>
            <a:r>
              <a:rPr lang="fr-FR" dirty="0"/>
              <a:t>Pompes de surpression plus </a:t>
            </a:r>
            <a:r>
              <a:rPr lang="fr-FR" dirty="0" smtClean="0"/>
              <a:t>puissante,</a:t>
            </a:r>
            <a:endParaRPr lang="fr-FR" dirty="0"/>
          </a:p>
          <a:p>
            <a:pPr lvl="1"/>
            <a:r>
              <a:rPr lang="fr-FR" dirty="0"/>
              <a:t>Filtre MES ou </a:t>
            </a:r>
            <a:r>
              <a:rPr lang="fr-FR" dirty="0" err="1"/>
              <a:t>dégrilleur</a:t>
            </a:r>
            <a:r>
              <a:rPr lang="fr-FR" dirty="0"/>
              <a:t> en amont,</a:t>
            </a:r>
          </a:p>
          <a:p>
            <a:pPr lvl="1"/>
            <a:r>
              <a:rPr lang="fr-FR" dirty="0"/>
              <a:t>Connections WIFI ou GSM sur votre GTC/B ou </a:t>
            </a:r>
            <a:r>
              <a:rPr lang="fr-FR" dirty="0" smtClean="0"/>
              <a:t>autres,</a:t>
            </a:r>
            <a:endParaRPr lang="fr-FR" dirty="0"/>
          </a:p>
          <a:p>
            <a:pPr lvl="1"/>
            <a:r>
              <a:rPr lang="fr-FR" dirty="0"/>
              <a:t>Disconnecteur réseau </a:t>
            </a:r>
            <a:r>
              <a:rPr lang="fr-FR" dirty="0" smtClean="0"/>
              <a:t>d’eau,</a:t>
            </a:r>
            <a:endParaRPr lang="fr-FR" dirty="0"/>
          </a:p>
          <a:p>
            <a:pPr lvl="1"/>
            <a:r>
              <a:rPr lang="fr-FR" dirty="0"/>
              <a:t>Pompe canne vide fûts</a:t>
            </a:r>
            <a:r>
              <a:rPr lang="fr-FR" dirty="0" smtClean="0"/>
              <a:t>.</a:t>
            </a:r>
            <a:endParaRPr lang="fr-FR" dirty="0"/>
          </a:p>
        </p:txBody>
      </p:sp>
    </p:spTree>
    <p:extLst>
      <p:ext uri="{BB962C8B-B14F-4D97-AF65-F5344CB8AC3E}">
        <p14:creationId xmlns:p14="http://schemas.microsoft.com/office/powerpoint/2010/main" val="543611745"/>
      </p:ext>
    </p:extLst>
  </p:cSld>
  <p:clrMapOvr>
    <a:masterClrMapping/>
  </p:clrMapOvr>
  <p:transition spd="slow" advClick="0" advTm="20000">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230188"/>
            <a:ext cx="8382000" cy="664797"/>
          </a:xfrm>
        </p:spPr>
        <p:txBody>
          <a:bodyPr/>
          <a:lstStyle/>
          <a:p>
            <a:r>
              <a:rPr lang="fr-FR" dirty="0"/>
              <a:t>Capacité </a:t>
            </a:r>
            <a:r>
              <a:rPr lang="fr-FR" dirty="0" smtClean="0"/>
              <a:t>de traitement :</a:t>
            </a:r>
            <a:endParaRPr lang="fr-FR" dirty="0"/>
          </a:p>
        </p:txBody>
      </p:sp>
      <p:sp>
        <p:nvSpPr>
          <p:cNvPr id="3" name="Espace réservé du texte 2"/>
          <p:cNvSpPr>
            <a:spLocks noGrp="1"/>
          </p:cNvSpPr>
          <p:nvPr>
            <p:ph type="body" sz="quarter" idx="10"/>
          </p:nvPr>
        </p:nvSpPr>
        <p:spPr>
          <a:xfrm>
            <a:off x="381000" y="1411552"/>
            <a:ext cx="8382000" cy="1428083"/>
          </a:xfrm>
        </p:spPr>
        <p:txBody>
          <a:bodyPr/>
          <a:lstStyle/>
          <a:p>
            <a:r>
              <a:rPr lang="fr-FR" dirty="0"/>
              <a:t>Production d’eau ozonée sur site</a:t>
            </a:r>
            <a:br>
              <a:rPr lang="fr-FR" dirty="0"/>
            </a:br>
            <a:r>
              <a:rPr lang="fr-FR" dirty="0"/>
              <a:t>de </a:t>
            </a:r>
            <a:r>
              <a:rPr lang="fr-FR" dirty="0" smtClean="0"/>
              <a:t>1 m</a:t>
            </a:r>
            <a:r>
              <a:rPr lang="fr-FR" baseline="30000" dirty="0" smtClean="0"/>
              <a:t>3</a:t>
            </a:r>
            <a:r>
              <a:rPr lang="fr-FR" dirty="0" smtClean="0"/>
              <a:t> </a:t>
            </a:r>
            <a:r>
              <a:rPr lang="fr-FR" dirty="0"/>
              <a:t>à </a:t>
            </a:r>
            <a:r>
              <a:rPr lang="fr-FR" dirty="0" smtClean="0"/>
              <a:t>10 m</a:t>
            </a:r>
            <a:r>
              <a:rPr lang="fr-FR" baseline="30000" dirty="0" smtClean="0"/>
              <a:t>3</a:t>
            </a:r>
            <a:r>
              <a:rPr lang="fr-FR" dirty="0" smtClean="0"/>
              <a:t> </a:t>
            </a:r>
            <a:r>
              <a:rPr lang="fr-FR" dirty="0"/>
              <a:t>/ heure</a:t>
            </a:r>
          </a:p>
          <a:p>
            <a:endParaRPr lang="fr-FR"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95" y="3133772"/>
            <a:ext cx="7638009" cy="2697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6953162"/>
      </p:ext>
    </p:extLst>
  </p:cSld>
  <p:clrMapOvr>
    <a:masterClrMapping/>
  </p:clrMapOvr>
  <p:transition spd="slow" advClick="0" advTm="15000">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Propriétés de l’Ozone</a:t>
            </a:r>
            <a:endParaRPr lang="fr-FR" dirty="0"/>
          </a:p>
        </p:txBody>
      </p:sp>
      <p:sp>
        <p:nvSpPr>
          <p:cNvPr id="3" name="Espace réservé du texte 2"/>
          <p:cNvSpPr>
            <a:spLocks noGrp="1"/>
          </p:cNvSpPr>
          <p:nvPr>
            <p:ph type="body" sz="quarter" idx="10"/>
          </p:nvPr>
        </p:nvSpPr>
        <p:spPr>
          <a:xfrm>
            <a:off x="381000" y="908720"/>
            <a:ext cx="8382000" cy="5248616"/>
          </a:xfrm>
        </p:spPr>
        <p:txBody>
          <a:bodyPr/>
          <a:lstStyle/>
          <a:p>
            <a:pPr>
              <a:spcBef>
                <a:spcPts val="1000"/>
              </a:spcBef>
              <a:spcAft>
                <a:spcPts val="1000"/>
              </a:spcAft>
            </a:pPr>
            <a:r>
              <a:rPr lang="fr-FR" sz="1800" dirty="0" smtClean="0"/>
              <a:t>MOYEN </a:t>
            </a:r>
            <a:r>
              <a:rPr lang="fr-FR" sz="1800" dirty="0"/>
              <a:t>DE STERILISATION POTENTIEL D'OXYDATION (E</a:t>
            </a:r>
            <a:r>
              <a:rPr lang="fr-FR" sz="1800" dirty="0" smtClean="0"/>
              <a:t>°) </a:t>
            </a:r>
            <a:r>
              <a:rPr lang="fr-FR" sz="1800" dirty="0" smtClean="0">
                <a:solidFill>
                  <a:srgbClr val="FF0000"/>
                </a:solidFill>
              </a:rPr>
              <a:t>REDOX</a:t>
            </a:r>
            <a:endParaRPr lang="fr-FR" sz="1800" dirty="0">
              <a:solidFill>
                <a:srgbClr val="FF0000"/>
              </a:solidFill>
            </a:endParaRPr>
          </a:p>
          <a:p>
            <a:pPr lvl="1"/>
            <a:r>
              <a:rPr lang="fr-FR" sz="1600" dirty="0"/>
              <a:t>Ozone + 2,07 V</a:t>
            </a:r>
          </a:p>
          <a:p>
            <a:pPr lvl="1"/>
            <a:r>
              <a:rPr lang="fr-FR" sz="1600" dirty="0"/>
              <a:t>Bioxyde de chlore + 1,50 V</a:t>
            </a:r>
          </a:p>
          <a:p>
            <a:pPr lvl="1"/>
            <a:r>
              <a:rPr lang="fr-FR" sz="1600" dirty="0"/>
              <a:t>Hypochlorite + 1,49 V</a:t>
            </a:r>
          </a:p>
          <a:p>
            <a:pPr lvl="1"/>
            <a:r>
              <a:rPr lang="fr-FR" sz="1600" dirty="0"/>
              <a:t>Chlore + </a:t>
            </a:r>
            <a:r>
              <a:rPr lang="fr-FR" sz="1600" dirty="0" smtClean="0"/>
              <a:t>1,36 V</a:t>
            </a:r>
          </a:p>
          <a:p>
            <a:pPr>
              <a:spcBef>
                <a:spcPts val="1000"/>
              </a:spcBef>
              <a:spcAft>
                <a:spcPts val="1000"/>
              </a:spcAft>
            </a:pPr>
            <a:r>
              <a:rPr lang="fr-FR" sz="1800" cap="all" dirty="0"/>
              <a:t>Dissolution dans l'eau</a:t>
            </a:r>
          </a:p>
          <a:p>
            <a:pPr marL="901700" indent="0">
              <a:buNone/>
            </a:pPr>
            <a:r>
              <a:rPr lang="fr-FR" sz="1600" dirty="0" smtClean="0"/>
              <a:t>Température </a:t>
            </a:r>
            <a:r>
              <a:rPr lang="fr-FR" sz="1600" dirty="0"/>
              <a:t>(C)Demi-vie</a:t>
            </a:r>
          </a:p>
          <a:p>
            <a:pPr marL="901700" indent="0">
              <a:buNone/>
            </a:pPr>
            <a:r>
              <a:rPr lang="fr-FR" sz="1600" dirty="0"/>
              <a:t>15°	30 minutes</a:t>
            </a:r>
          </a:p>
          <a:p>
            <a:pPr marL="901700" indent="0">
              <a:buNone/>
            </a:pPr>
            <a:r>
              <a:rPr lang="fr-FR" sz="1600" dirty="0"/>
              <a:t>20°	20 minutes</a:t>
            </a:r>
          </a:p>
          <a:p>
            <a:pPr marL="901700" indent="0">
              <a:buNone/>
            </a:pPr>
            <a:r>
              <a:rPr lang="fr-FR" sz="1600" dirty="0"/>
              <a:t>25°	15 minutes</a:t>
            </a:r>
          </a:p>
          <a:p>
            <a:pPr marL="901700" indent="0">
              <a:buNone/>
            </a:pPr>
            <a:r>
              <a:rPr lang="fr-FR" sz="1600" dirty="0"/>
              <a:t>30°	12 minutes</a:t>
            </a:r>
          </a:p>
          <a:p>
            <a:pPr marL="901700" indent="0">
              <a:buNone/>
            </a:pPr>
            <a:r>
              <a:rPr lang="fr-FR" sz="1600" dirty="0"/>
              <a:t>35°	8 minutes</a:t>
            </a:r>
          </a:p>
          <a:p>
            <a:pPr algn="just">
              <a:spcBef>
                <a:spcPts val="1000"/>
              </a:spcBef>
              <a:spcAft>
                <a:spcPts val="1000"/>
              </a:spcAft>
            </a:pPr>
            <a:r>
              <a:rPr lang="fr-FR" sz="1400" dirty="0" smtClean="0"/>
              <a:t>La </a:t>
            </a:r>
            <a:r>
              <a:rPr lang="fr-FR" sz="1400" dirty="0"/>
              <a:t>réaction d'oxydation se fait par contact de 3 atomes d'oxygène de la molécule d'ozone avec les micro-organismes. Les micro-organismes facilement oxydables vont permettre la division des liens faibles et en même temps, produit l'oxygène moléculaire et l'oxygène atomique, très réactif et oxydant. La concentration nécessaire pour détruire les microorganismes est de 0,02 – 2 mg/l soit 2gr pour 100 litres d'effluent.</a:t>
            </a:r>
          </a:p>
          <a:p>
            <a:pPr algn="just"/>
            <a:r>
              <a:rPr lang="fr-FR" sz="1400" dirty="0" smtClean="0"/>
              <a:t>Les </a:t>
            </a:r>
            <a:r>
              <a:rPr lang="fr-FR" sz="1400" dirty="0"/>
              <a:t>principaux avantages de l'utilisation de l'ozone comme moyen de stérilisation sont, l'absence de résidu en fin de stérilisation et l'action oxydante très forte et immédiate avec un temps de contact très limité, une meilleure organisation du travail, une bonne compatibilité avec les matériaux</a:t>
            </a:r>
            <a:r>
              <a:rPr lang="fr-FR" sz="1400" dirty="0" smtClean="0"/>
              <a:t>.</a:t>
            </a:r>
            <a:endParaRPr lang="fr-FR" sz="1400" dirty="0"/>
          </a:p>
        </p:txBody>
      </p:sp>
    </p:spTree>
    <p:extLst>
      <p:ext uri="{BB962C8B-B14F-4D97-AF65-F5344CB8AC3E}">
        <p14:creationId xmlns:p14="http://schemas.microsoft.com/office/powerpoint/2010/main" val="909635076"/>
      </p:ext>
    </p:extLst>
  </p:cSld>
  <p:clrMapOvr>
    <a:masterClrMapping/>
  </p:clrMapOvr>
  <p:transition spd="slow" advClick="0" advTm="15000">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Performance de l’ozone</a:t>
            </a: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900377148"/>
              </p:ext>
            </p:extLst>
          </p:nvPr>
        </p:nvGraphicFramePr>
        <p:xfrm>
          <a:off x="1475658" y="3356992"/>
          <a:ext cx="5731021" cy="2520281"/>
        </p:xfrm>
        <a:graphic>
          <a:graphicData uri="http://schemas.openxmlformats.org/drawingml/2006/table">
            <a:tbl>
              <a:tblPr/>
              <a:tblGrid>
                <a:gridCol w="2547121"/>
                <a:gridCol w="636780"/>
                <a:gridCol w="636780"/>
                <a:gridCol w="636780"/>
                <a:gridCol w="636780"/>
                <a:gridCol w="636780"/>
              </a:tblGrid>
              <a:tr h="351192">
                <a:tc>
                  <a:txBody>
                    <a:bodyPr/>
                    <a:lstStyle/>
                    <a:p>
                      <a:pPr algn="l" fontAlgn="b"/>
                      <a:endParaRPr lang="fr-FR" sz="800" b="0" i="0" u="none" strike="noStrike" dirty="0">
                        <a:solidFill>
                          <a:srgbClr val="000000"/>
                        </a:solidFill>
                        <a:effectLst/>
                        <a:latin typeface="Calibri"/>
                      </a:endParaRPr>
                    </a:p>
                  </a:txBody>
                  <a:tcPr marL="6861" marR="6861" marT="6861" marB="0" anchor="b">
                    <a:lnL>
                      <a:noFill/>
                    </a:lnL>
                    <a:lnR>
                      <a:noFill/>
                    </a:lnR>
                    <a:lnT>
                      <a:noFill/>
                    </a:lnT>
                    <a:lnB w="12700" cap="flat" cmpd="sng" algn="ctr">
                      <a:solidFill>
                        <a:srgbClr val="FFFFFF"/>
                      </a:solidFill>
                      <a:prstDash val="solid"/>
                      <a:round/>
                      <a:headEnd type="none" w="med" len="med"/>
                      <a:tailEnd type="none" w="med" len="med"/>
                    </a:lnB>
                  </a:tcPr>
                </a:tc>
                <a:tc gridSpan="5">
                  <a:txBody>
                    <a:bodyPr/>
                    <a:lstStyle/>
                    <a:p>
                      <a:pPr algn="l" fontAlgn="b"/>
                      <a:r>
                        <a:rPr lang="fr-FR" sz="800" b="0" i="0" u="none" strike="noStrike">
                          <a:solidFill>
                            <a:srgbClr val="000000"/>
                          </a:solidFill>
                          <a:effectLst/>
                          <a:latin typeface="Calibri"/>
                        </a:rPr>
                        <a:t>Efficacité des désinfectants – valeur des CT (en mg/l/min) pour l’inactivation de 99.9% des kystes de Giardia Lamblia</a:t>
                      </a:r>
                    </a:p>
                  </a:txBody>
                  <a:tcPr marL="6861" marR="6861" marT="6861" marB="0" anchor="b">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49738">
                <a:tc>
                  <a:txBody>
                    <a:bodyPr/>
                    <a:lstStyle/>
                    <a:p>
                      <a:pPr algn="ctr" fontAlgn="ctr"/>
                      <a:r>
                        <a:rPr lang="fr-FR" sz="1300" b="1" i="0" u="none" strike="noStrike">
                          <a:solidFill>
                            <a:srgbClr val="FFFFFF"/>
                          </a:solidFill>
                          <a:effectLst/>
                          <a:latin typeface="Futura Lt BT"/>
                        </a:rPr>
                        <a:t>Désinfectant</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800" b="0" i="0" u="none" strike="noStrike">
                          <a:solidFill>
                            <a:srgbClr val="000000"/>
                          </a:solidFill>
                          <a:effectLst/>
                          <a:latin typeface="Futura Lt BT"/>
                        </a:rPr>
                        <a:t>pH</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5°C</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10°C</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20°C</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25°C</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CD5EA"/>
                    </a:solidFill>
                  </a:tcPr>
                </a:tc>
              </a:tr>
              <a:tr h="257542">
                <a:tc>
                  <a:txBody>
                    <a:bodyPr/>
                    <a:lstStyle/>
                    <a:p>
                      <a:pPr algn="ctr" fontAlgn="ctr"/>
                      <a:r>
                        <a:rPr lang="fr-FR" sz="1300" b="1" i="0" u="none" strike="noStrike">
                          <a:solidFill>
                            <a:srgbClr val="FFFFFF"/>
                          </a:solidFill>
                          <a:effectLst/>
                          <a:latin typeface="Futura Lt BT"/>
                        </a:rPr>
                        <a:t>Chlore libre à 2 mg/l</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800" b="0" i="0" u="none" strike="noStrike">
                          <a:solidFill>
                            <a:srgbClr val="000000"/>
                          </a:solidFill>
                          <a:effectLst/>
                          <a:latin typeface="Futura Lt BT"/>
                        </a:rPr>
                        <a:t>6</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116</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87</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44</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29</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57542">
                <a:tc>
                  <a:txBody>
                    <a:bodyPr/>
                    <a:lstStyle/>
                    <a:p>
                      <a:pPr algn="ctr" fontAlgn="ctr"/>
                      <a:r>
                        <a:rPr lang="fr-FR" sz="1300" b="1" i="0" u="none" strike="noStrike">
                          <a:solidFill>
                            <a:srgbClr val="FFFFFF"/>
                          </a:solidFill>
                          <a:effectLst/>
                          <a:latin typeface="Futura Lt BT"/>
                        </a:rPr>
                        <a:t> </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800" b="0" i="0" u="none" strike="noStrike">
                          <a:solidFill>
                            <a:srgbClr val="000000"/>
                          </a:solidFill>
                          <a:effectLst/>
                          <a:latin typeface="Futura Lt BT"/>
                        </a:rPr>
                        <a:t>7</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165</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124</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62</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41</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257542">
                <a:tc>
                  <a:txBody>
                    <a:bodyPr/>
                    <a:lstStyle/>
                    <a:p>
                      <a:pPr algn="ctr" fontAlgn="ctr"/>
                      <a:r>
                        <a:rPr lang="fr-FR" sz="1300" b="1" i="0" u="none" strike="noStrike" dirty="0">
                          <a:solidFill>
                            <a:srgbClr val="FFFFFF"/>
                          </a:solidFill>
                          <a:effectLst/>
                          <a:latin typeface="Futura Lt BT"/>
                        </a:rPr>
                        <a:t> </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800" b="0" i="0" u="none" strike="noStrike">
                          <a:solidFill>
                            <a:srgbClr val="000000"/>
                          </a:solidFill>
                          <a:effectLst/>
                          <a:latin typeface="Futura Lt BT"/>
                        </a:rPr>
                        <a:t>9</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353</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265</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132</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88</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346478">
                <a:tc>
                  <a:txBody>
                    <a:bodyPr/>
                    <a:lstStyle/>
                    <a:p>
                      <a:pPr algn="ctr" fontAlgn="ctr"/>
                      <a:r>
                        <a:rPr lang="fr-FR" sz="1600" b="1" i="0" u="none" strike="noStrike" dirty="0">
                          <a:solidFill>
                            <a:srgbClr val="FF0000"/>
                          </a:solidFill>
                          <a:effectLst/>
                          <a:latin typeface="Futura Lt BT"/>
                        </a:rPr>
                        <a:t>Ozone</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fr-FR" sz="1000" b="1" i="0" u="none" strike="noStrike" dirty="0">
                          <a:solidFill>
                            <a:srgbClr val="FF0000"/>
                          </a:solidFill>
                          <a:effectLst/>
                          <a:latin typeface="Futura Lt BT"/>
                        </a:rPr>
                        <a:t>"6-9"</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fr-FR" sz="1000" b="1" i="0" u="none" strike="noStrike" dirty="0">
                          <a:solidFill>
                            <a:srgbClr val="FF0000"/>
                          </a:solidFill>
                          <a:effectLst/>
                          <a:latin typeface="Futura Lt BT"/>
                        </a:rPr>
                        <a:t>1,9</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fr-FR" sz="1000" b="1" i="0" u="none" strike="noStrike" dirty="0">
                          <a:solidFill>
                            <a:srgbClr val="FF0000"/>
                          </a:solidFill>
                          <a:effectLst/>
                          <a:latin typeface="Futura Lt BT"/>
                        </a:rPr>
                        <a:t>1,43</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fr-FR" sz="1000" b="1" i="0" u="none" strike="noStrike" dirty="0">
                          <a:solidFill>
                            <a:srgbClr val="FF0000"/>
                          </a:solidFill>
                          <a:effectLst/>
                          <a:latin typeface="Futura Lt BT"/>
                        </a:rPr>
                        <a:t>0,72</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fr-FR" sz="1000" b="1" i="0" u="none" strike="noStrike" dirty="0">
                          <a:solidFill>
                            <a:srgbClr val="FF0000"/>
                          </a:solidFill>
                          <a:effectLst/>
                          <a:latin typeface="Futura Lt BT"/>
                        </a:rPr>
                        <a:t>0,48</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257542">
                <a:tc>
                  <a:txBody>
                    <a:bodyPr/>
                    <a:lstStyle/>
                    <a:p>
                      <a:pPr algn="ctr" fontAlgn="ctr"/>
                      <a:r>
                        <a:rPr lang="fr-FR" sz="1300" b="1" i="0" u="none" strike="noStrike">
                          <a:solidFill>
                            <a:srgbClr val="FFFFFF"/>
                          </a:solidFill>
                          <a:effectLst/>
                          <a:latin typeface="Futura Lt BT"/>
                        </a:rPr>
                        <a:t>Dioxyde de chlore</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800" b="0" i="0" u="none" strike="noStrike">
                          <a:solidFill>
                            <a:srgbClr val="000000"/>
                          </a:solidFill>
                          <a:effectLst/>
                          <a:latin typeface="Futura Lt BT"/>
                        </a:rPr>
                        <a:t>"6-9"</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26</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23</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15</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800" b="0" i="0" u="none" strike="noStrike">
                          <a:solidFill>
                            <a:srgbClr val="000000"/>
                          </a:solidFill>
                          <a:effectLst/>
                          <a:latin typeface="Futura Lt BT"/>
                        </a:rPr>
                        <a:t>11</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r h="257542">
                <a:tc>
                  <a:txBody>
                    <a:bodyPr/>
                    <a:lstStyle/>
                    <a:p>
                      <a:pPr algn="ctr" fontAlgn="ctr"/>
                      <a:r>
                        <a:rPr lang="fr-FR" sz="1300" b="1" i="0" u="none" strike="noStrike">
                          <a:solidFill>
                            <a:srgbClr val="FFFFFF"/>
                          </a:solidFill>
                          <a:effectLst/>
                          <a:latin typeface="Futura Lt BT"/>
                        </a:rPr>
                        <a:t>Chloramine (préformée)</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800" b="0" i="0" u="none" strike="noStrike">
                          <a:solidFill>
                            <a:srgbClr val="000000"/>
                          </a:solidFill>
                          <a:effectLst/>
                          <a:latin typeface="Futura Lt BT"/>
                        </a:rPr>
                        <a:t>"6-9"</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2200</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1850</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1100</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800" b="0" i="0" u="none" strike="noStrike">
                          <a:solidFill>
                            <a:srgbClr val="000000"/>
                          </a:solidFill>
                          <a:effectLst/>
                          <a:latin typeface="Futura Lt BT"/>
                        </a:rPr>
                        <a:t>750</a:t>
                      </a:r>
                    </a:p>
                  </a:txBody>
                  <a:tcPr marL="6861" marR="6861" marT="686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285163">
                <a:tc>
                  <a:txBody>
                    <a:bodyPr/>
                    <a:lstStyle/>
                    <a:p>
                      <a:pPr algn="l" fontAlgn="b"/>
                      <a:endParaRPr lang="fr-FR" sz="800" b="0" i="0" u="none" strike="noStrike">
                        <a:solidFill>
                          <a:srgbClr val="000000"/>
                        </a:solidFill>
                        <a:effectLst/>
                        <a:latin typeface="Calibri"/>
                      </a:endParaRPr>
                    </a:p>
                  </a:txBody>
                  <a:tcPr marL="6861" marR="6861" marT="6861" marB="0" anchor="b">
                    <a:lnL>
                      <a:noFill/>
                    </a:lnL>
                    <a:lnR>
                      <a:noFill/>
                    </a:lnR>
                    <a:lnT w="19050" cap="flat" cmpd="sng" algn="ctr">
                      <a:solidFill>
                        <a:srgbClr val="FFFFFF"/>
                      </a:solidFill>
                      <a:prstDash val="solid"/>
                      <a:round/>
                      <a:headEnd type="none" w="med" len="med"/>
                      <a:tailEnd type="none" w="med" len="med"/>
                    </a:lnT>
                    <a:lnB>
                      <a:noFill/>
                    </a:lnB>
                  </a:tcPr>
                </a:tc>
                <a:tc gridSpan="5">
                  <a:txBody>
                    <a:bodyPr/>
                    <a:lstStyle/>
                    <a:p>
                      <a:pPr algn="l" fontAlgn="b"/>
                      <a:r>
                        <a:rPr lang="fr-FR" sz="800" b="0" i="0" u="none" strike="noStrike" dirty="0">
                          <a:solidFill>
                            <a:srgbClr val="000000"/>
                          </a:solidFill>
                          <a:effectLst/>
                          <a:latin typeface="Calibri"/>
                        </a:rPr>
                        <a:t>Les valeurs obtenues pour l’ozone sont très inférieures à celles des autres désinfectants ce qui démontre son efficacité</a:t>
                      </a:r>
                    </a:p>
                  </a:txBody>
                  <a:tcPr marL="6861" marR="6861" marT="6861" marB="0" anchor="b">
                    <a:lnL>
                      <a:noFill/>
                    </a:lnL>
                    <a:lnR>
                      <a:noFill/>
                    </a:lnR>
                    <a:lnT w="12700" cap="flat" cmpd="sng" algn="ctr">
                      <a:solidFill>
                        <a:srgbClr val="FFFFFF"/>
                      </a:solidFill>
                      <a:prstDash val="solid"/>
                      <a:round/>
                      <a:headEnd type="none" w="med" len="med"/>
                      <a:tailEnd type="none" w="med" len="med"/>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3497379310"/>
              </p:ext>
            </p:extLst>
          </p:nvPr>
        </p:nvGraphicFramePr>
        <p:xfrm>
          <a:off x="539554" y="1556792"/>
          <a:ext cx="7721797" cy="1728192"/>
        </p:xfrm>
        <a:graphic>
          <a:graphicData uri="http://schemas.openxmlformats.org/drawingml/2006/table">
            <a:tbl>
              <a:tblPr/>
              <a:tblGrid>
                <a:gridCol w="2700138"/>
                <a:gridCol w="1620747"/>
                <a:gridCol w="1806734"/>
                <a:gridCol w="1594178"/>
              </a:tblGrid>
              <a:tr h="292463">
                <a:tc>
                  <a:txBody>
                    <a:bodyPr/>
                    <a:lstStyle/>
                    <a:p>
                      <a:pPr algn="l" fontAlgn="b"/>
                      <a:endParaRPr lang="fr-FR" sz="1100" b="0" i="0" u="none" strike="noStrike" dirty="0">
                        <a:solidFill>
                          <a:srgbClr val="000000"/>
                        </a:solidFill>
                        <a:effectLst/>
                        <a:latin typeface="Calibri"/>
                      </a:endParaRP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gridSpan="3">
                  <a:txBody>
                    <a:bodyPr/>
                    <a:lstStyle/>
                    <a:p>
                      <a:pPr algn="ctr" fontAlgn="b"/>
                      <a:r>
                        <a:rPr lang="fr-FR" sz="1200" b="1" i="0" u="none" strike="noStrike">
                          <a:solidFill>
                            <a:srgbClr val="000000"/>
                          </a:solidFill>
                          <a:effectLst/>
                          <a:latin typeface="Calibri"/>
                        </a:rPr>
                        <a:t>grandeurs caractéristiques de mise en oeuvre des désinfectants</a:t>
                      </a:r>
                    </a:p>
                  </a:txBody>
                  <a:tcPr marL="9525" marR="9525" marT="9525" marB="0" anchor="b">
                    <a:lnL>
                      <a:noFill/>
                    </a:lnL>
                    <a:lnR>
                      <a:noFill/>
                    </a:lnR>
                    <a:lnT>
                      <a:noFill/>
                    </a:lnT>
                    <a:lnB w="12700" cap="flat" cmpd="sng" algn="ctr">
                      <a:solidFill>
                        <a:srgbClr val="FFFFFF"/>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32345">
                <a:tc>
                  <a:txBody>
                    <a:bodyPr/>
                    <a:lstStyle/>
                    <a:p>
                      <a:pPr algn="ctr" fontAlgn="ctr"/>
                      <a:r>
                        <a:rPr lang="fr-FR" sz="1400" b="1" i="0" u="none" strike="noStrike">
                          <a:solidFill>
                            <a:srgbClr val="FFFFFF"/>
                          </a:solidFill>
                          <a:effectLst/>
                          <a:latin typeface="Futura Lt BT"/>
                        </a:rPr>
                        <a:t>Conditions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1400" b="1" i="0" u="none" strike="noStrike">
                          <a:solidFill>
                            <a:srgbClr val="FFFFFF"/>
                          </a:solidFill>
                          <a:effectLst/>
                          <a:latin typeface="Futura Lt BT"/>
                        </a:rPr>
                        <a:t>Chlore  </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1400" b="1" i="0" u="none" strike="noStrike" dirty="0">
                          <a:solidFill>
                            <a:srgbClr val="000000"/>
                          </a:solidFill>
                          <a:effectLst/>
                          <a:latin typeface="Futura Lt BT"/>
                        </a:rPr>
                        <a:t>Dioxyde de chlore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070C0"/>
                    </a:solidFill>
                  </a:tcPr>
                </a:tc>
                <a:tc>
                  <a:txBody>
                    <a:bodyPr/>
                    <a:lstStyle/>
                    <a:p>
                      <a:pPr algn="ctr" fontAlgn="ctr"/>
                      <a:r>
                        <a:rPr lang="fr-FR" sz="1400" b="1" i="0" u="none" strike="noStrike" dirty="0">
                          <a:solidFill>
                            <a:srgbClr val="FF0000"/>
                          </a:solidFill>
                          <a:effectLst/>
                          <a:latin typeface="Futura Lt BT"/>
                        </a:rPr>
                        <a:t>Ozone</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r>
              <a:tr h="545045">
                <a:tc>
                  <a:txBody>
                    <a:bodyPr/>
                    <a:lstStyle/>
                    <a:p>
                      <a:pPr algn="ctr" fontAlgn="ctr"/>
                      <a:r>
                        <a:rPr lang="fr-FR" sz="1400" b="1" i="0" u="none" strike="noStrike" dirty="0">
                          <a:solidFill>
                            <a:srgbClr val="FFFFFF"/>
                          </a:solidFill>
                          <a:effectLst/>
                          <a:latin typeface="Futura Lt BT"/>
                        </a:rPr>
                        <a:t>B</a:t>
                      </a:r>
                      <a:r>
                        <a:rPr lang="fr-FR" sz="1400" b="1" i="0" u="none" strike="noStrike" dirty="0" smtClean="0">
                          <a:solidFill>
                            <a:srgbClr val="FFFFFF"/>
                          </a:solidFill>
                          <a:effectLst/>
                          <a:latin typeface="Futura Lt BT"/>
                        </a:rPr>
                        <a:t>actéricides</a:t>
                      </a:r>
                      <a:endParaRPr lang="fr-FR" sz="1400" b="1" i="0" u="none" strike="noStrike" dirty="0">
                        <a:solidFill>
                          <a:srgbClr val="FFFFFF"/>
                        </a:solidFill>
                        <a:effectLst/>
                        <a:latin typeface="Futura Lt B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1100" b="0" i="0" u="none" strike="noStrike" dirty="0">
                          <a:solidFill>
                            <a:srgbClr val="000000"/>
                          </a:solidFill>
                          <a:effectLst/>
                          <a:latin typeface="Futura Lt BT"/>
                        </a:rPr>
                        <a:t> 0.1 à 0.2 mg/l pendant 10 à 15 minutes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c>
                  <a:txBody>
                    <a:bodyPr/>
                    <a:lstStyle/>
                    <a:p>
                      <a:pPr algn="ctr" fontAlgn="ctr"/>
                      <a:r>
                        <a:rPr lang="fr-FR" sz="1100" b="1" i="0" u="none" strike="noStrike" dirty="0">
                          <a:solidFill>
                            <a:srgbClr val="000000"/>
                          </a:solidFill>
                          <a:effectLst/>
                          <a:latin typeface="Futura Lt BT"/>
                        </a:rPr>
                        <a:t>0.1 à 0.2 mg/l pendant 5 à 10 minutes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fr-FR" sz="1100" b="0" i="0" u="none" strike="noStrike" dirty="0">
                          <a:solidFill>
                            <a:srgbClr val="FF0000"/>
                          </a:solidFill>
                          <a:effectLst/>
                          <a:latin typeface="Futura Lt BT"/>
                        </a:rPr>
                        <a:t>0.1 à 0.2 mg/l pendant 1 à 2 minutes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5EA"/>
                    </a:solidFill>
                  </a:tcPr>
                </a:tc>
              </a:tr>
              <a:tr h="558339">
                <a:tc>
                  <a:txBody>
                    <a:bodyPr/>
                    <a:lstStyle/>
                    <a:p>
                      <a:pPr algn="ctr" fontAlgn="ctr"/>
                      <a:r>
                        <a:rPr lang="fr-FR" sz="1400" b="1" i="0" u="none" strike="noStrike" dirty="0">
                          <a:solidFill>
                            <a:srgbClr val="FFFFFF"/>
                          </a:solidFill>
                          <a:effectLst/>
                          <a:latin typeface="Futura Lt BT"/>
                        </a:rPr>
                        <a:t> </a:t>
                      </a:r>
                      <a:r>
                        <a:rPr lang="fr-FR" sz="1400" b="1" i="0" u="none" strike="noStrike" dirty="0" smtClean="0">
                          <a:solidFill>
                            <a:srgbClr val="FFFFFF"/>
                          </a:solidFill>
                          <a:effectLst/>
                          <a:latin typeface="Futura Lt BT"/>
                        </a:rPr>
                        <a:t>Virucides</a:t>
                      </a:r>
                      <a:endParaRPr lang="fr-FR" sz="1400" b="1" i="0" u="none" strike="noStrike" dirty="0">
                        <a:solidFill>
                          <a:srgbClr val="FFFFFF"/>
                        </a:solidFill>
                        <a:effectLst/>
                        <a:latin typeface="Futura Lt BT"/>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0F6FC6"/>
                    </a:solidFill>
                  </a:tcPr>
                </a:tc>
                <a:tc>
                  <a:txBody>
                    <a:bodyPr/>
                    <a:lstStyle/>
                    <a:p>
                      <a:pPr algn="ctr" fontAlgn="ctr"/>
                      <a:r>
                        <a:rPr lang="fr-FR" sz="1100" b="0" i="0" u="none" strike="noStrike">
                          <a:solidFill>
                            <a:srgbClr val="000000"/>
                          </a:solidFill>
                          <a:effectLst/>
                          <a:latin typeface="Futura Lt BT"/>
                        </a:rPr>
                        <a:t> 0.3 à 0.5 mg/l pendant 30 à 45 minutes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c>
                  <a:txBody>
                    <a:bodyPr/>
                    <a:lstStyle/>
                    <a:p>
                      <a:pPr algn="ctr" fontAlgn="ctr"/>
                      <a:r>
                        <a:rPr lang="fr-FR" sz="1100" b="1" i="0" u="none" strike="noStrike" dirty="0">
                          <a:solidFill>
                            <a:srgbClr val="000000"/>
                          </a:solidFill>
                          <a:effectLst/>
                          <a:latin typeface="Futura Lt BT"/>
                        </a:rPr>
                        <a:t>0.3 à 0.5 mg/l pendant 30 minutes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fr-FR" sz="1100" b="0" i="0" u="none" strike="noStrike" dirty="0">
                          <a:solidFill>
                            <a:srgbClr val="FF0000"/>
                          </a:solidFill>
                          <a:effectLst/>
                          <a:latin typeface="Futura Lt BT"/>
                        </a:rPr>
                        <a:t>0.3 à 0.5 mg/l pendant 4 minutes</a:t>
                      </a: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BF5"/>
                    </a:solidFill>
                  </a:tcPr>
                </a:tc>
              </a:tr>
            </a:tbl>
          </a:graphicData>
        </a:graphic>
      </p:graphicFrame>
    </p:spTree>
    <p:extLst>
      <p:ext uri="{BB962C8B-B14F-4D97-AF65-F5344CB8AC3E}">
        <p14:creationId xmlns:p14="http://schemas.microsoft.com/office/powerpoint/2010/main" val="3766347275"/>
      </p:ext>
    </p:extLst>
  </p:cSld>
  <p:clrMapOvr>
    <a:masterClrMapping/>
  </p:clrMapOvr>
  <p:transition spd="slow" advClick="0" advTm="15000">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2"/>
          <p:cNvSpPr txBox="1">
            <a:spLocks/>
          </p:cNvSpPr>
          <p:nvPr/>
        </p:nvSpPr>
        <p:spPr>
          <a:xfrm>
            <a:off x="393824" y="2930402"/>
            <a:ext cx="8382000" cy="997196"/>
          </a:xfrm>
          <a:prstGeom prst="rect">
            <a:avLst/>
          </a:prstGeom>
        </p:spPr>
        <p:txBody>
          <a:bodyPr vert="horz" lIns="0" tIns="0" rIns="0" bIns="0" rtlCol="0">
            <a:spAutoFit/>
          </a:bodyPr>
          <a:lstStyle>
            <a:lvl1pPr marL="457200" indent="-457200" algn="l" defTabSz="914363" rtl="0" eaLnBrk="1" latinLnBrk="0" hangingPunct="1">
              <a:lnSpc>
                <a:spcPct val="90000"/>
              </a:lnSpc>
              <a:spcBef>
                <a:spcPct val="20000"/>
              </a:spcBef>
              <a:buFontTx/>
              <a:buBlip>
                <a:blip r:embed="rId2"/>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3"/>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3"/>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fr-FR" sz="72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rPr>
              <a:t>La station</a:t>
            </a:r>
            <a:endParaRPr lang="fr-FR" sz="88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161027483"/>
      </p:ext>
    </p:extLst>
  </p:cSld>
  <p:clrMapOvr>
    <a:masterClrMapping/>
  </p:clrMapOvr>
  <p:transition spd="slow" advClick="0" advTm="2157">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230188"/>
            <a:ext cx="8382000" cy="664797"/>
          </a:xfrm>
        </p:spPr>
        <p:txBody>
          <a:bodyPr/>
          <a:lstStyle/>
          <a:p>
            <a:r>
              <a:rPr lang="fr-FR" dirty="0" smtClean="0"/>
              <a:t>Générateur d’eau ozonée </a:t>
            </a:r>
            <a:r>
              <a:rPr lang="fr-FR" sz="2400" dirty="0" smtClean="0"/>
              <a:t>(10-60g/h)</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732" y="757739"/>
            <a:ext cx="4824536" cy="5342521"/>
          </a:xfrm>
          <a:prstGeom prst="rect">
            <a:avLst/>
          </a:prstGeom>
        </p:spPr>
      </p:pic>
      <p:sp>
        <p:nvSpPr>
          <p:cNvPr id="5" name="ZoneTexte 4"/>
          <p:cNvSpPr txBox="1"/>
          <p:nvPr/>
        </p:nvSpPr>
        <p:spPr>
          <a:xfrm>
            <a:off x="242998" y="1546076"/>
            <a:ext cx="2672818" cy="553998"/>
          </a:xfrm>
          <a:prstGeom prst="rect">
            <a:avLst/>
          </a:prstGeom>
          <a:noFill/>
        </p:spPr>
        <p:txBody>
          <a:bodyPr wrap="square" rtlCol="0">
            <a:spAutoFit/>
          </a:bodyPr>
          <a:lstStyle/>
          <a:p>
            <a:pPr>
              <a:lnSpc>
                <a:spcPts val="1800"/>
              </a:lnSpc>
            </a:pPr>
            <a:r>
              <a:rPr lang="fr-FR"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Commutateur </a:t>
            </a:r>
            <a:r>
              <a:rPr lang="fr-FR"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Système </a:t>
            </a:r>
            <a:r>
              <a:rPr lang="fr-FR"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Ozone</a:t>
            </a:r>
            <a:br>
              <a:rPr lang="fr-FR"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br>
            <a:r>
              <a:rPr lang="fr-FR" sz="11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Marche </a:t>
            </a:r>
            <a:r>
              <a:rPr lang="fr-FR" sz="11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 </a:t>
            </a:r>
            <a:r>
              <a:rPr lang="fr-FR" sz="11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Arrêt</a:t>
            </a:r>
            <a:endParaRPr lang="fr-FR"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6" name="ZoneTexte 5"/>
          <p:cNvSpPr txBox="1"/>
          <p:nvPr/>
        </p:nvSpPr>
        <p:spPr>
          <a:xfrm>
            <a:off x="247624" y="2083574"/>
            <a:ext cx="1944216" cy="369332"/>
          </a:xfrm>
          <a:prstGeom prst="rect">
            <a:avLst/>
          </a:prstGeom>
          <a:noFill/>
        </p:spPr>
        <p:txBody>
          <a:bodyPr wrap="square" rtlCol="0">
            <a:spAutoFit/>
          </a:bodyPr>
          <a:lstStyle/>
          <a:p>
            <a:r>
              <a:rPr lang="fr-FR"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Pompe </a:t>
            </a:r>
            <a:r>
              <a:rPr lang="fr-FR" sz="11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Marche / Arrêt</a:t>
            </a:r>
            <a:endParaRPr lang="fr-FR" sz="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endParaRPr>
          </a:p>
        </p:txBody>
      </p:sp>
      <p:sp>
        <p:nvSpPr>
          <p:cNvPr id="8" name="ZoneTexte 7"/>
          <p:cNvSpPr txBox="1"/>
          <p:nvPr/>
        </p:nvSpPr>
        <p:spPr>
          <a:xfrm>
            <a:off x="260304" y="3241059"/>
            <a:ext cx="2088233" cy="369332"/>
          </a:xfrm>
          <a:prstGeom prst="rect">
            <a:avLst/>
          </a:prstGeom>
          <a:noFill/>
        </p:spPr>
        <p:txBody>
          <a:bodyPr wrap="square" rtlCol="0">
            <a:spAutoFit/>
          </a:bodyPr>
          <a:lstStyle/>
          <a:p>
            <a:r>
              <a:rPr lang="fr-FR"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Témoin de production O</a:t>
            </a:r>
            <a:r>
              <a:rPr lang="fr-FR" spc="-150" baseline="300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3</a:t>
            </a:r>
            <a:endParaRPr lang="fr-FR" spc="-150" baseline="3000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9" name="ZoneTexte 8"/>
          <p:cNvSpPr txBox="1"/>
          <p:nvPr/>
        </p:nvSpPr>
        <p:spPr>
          <a:xfrm>
            <a:off x="277895" y="3001608"/>
            <a:ext cx="1944216" cy="369332"/>
          </a:xfrm>
          <a:prstGeom prst="rect">
            <a:avLst/>
          </a:prstGeom>
          <a:noFill/>
        </p:spPr>
        <p:txBody>
          <a:bodyPr wrap="square" rtlCol="0">
            <a:spAutoFit/>
          </a:bodyPr>
          <a:lstStyle/>
          <a:p>
            <a:r>
              <a:rPr lang="fr-FR"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O</a:t>
            </a:r>
            <a:r>
              <a:rPr lang="fr-FR" spc="-150" baseline="300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3 </a:t>
            </a:r>
            <a:r>
              <a:rPr lang="fr-FR" sz="11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Marche </a:t>
            </a:r>
            <a:r>
              <a:rPr lang="fr-FR" sz="11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 Arrêt</a:t>
            </a:r>
          </a:p>
        </p:txBody>
      </p:sp>
      <p:sp>
        <p:nvSpPr>
          <p:cNvPr id="10" name="ZoneTexte 9"/>
          <p:cNvSpPr txBox="1"/>
          <p:nvPr/>
        </p:nvSpPr>
        <p:spPr>
          <a:xfrm>
            <a:off x="332312" y="4293632"/>
            <a:ext cx="1944216" cy="369332"/>
          </a:xfrm>
          <a:prstGeom prst="rect">
            <a:avLst/>
          </a:prstGeom>
          <a:noFill/>
        </p:spPr>
        <p:txBody>
          <a:bodyPr wrap="square" rtlCol="0">
            <a:spAutoFit/>
          </a:bodyPr>
          <a:lstStyle/>
          <a:p>
            <a:r>
              <a:rPr lang="fr-FR"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Générateur O</a:t>
            </a:r>
            <a:r>
              <a:rPr lang="fr-FR" spc="-150" baseline="300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3</a:t>
            </a:r>
            <a:endParaRPr lang="fr-FR" spc="-150" baseline="3000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12" name="ZoneTexte 11"/>
          <p:cNvSpPr txBox="1"/>
          <p:nvPr/>
        </p:nvSpPr>
        <p:spPr>
          <a:xfrm>
            <a:off x="6948264" y="3219200"/>
            <a:ext cx="1944216" cy="369332"/>
          </a:xfrm>
          <a:prstGeom prst="rect">
            <a:avLst/>
          </a:prstGeom>
          <a:noFill/>
        </p:spPr>
        <p:txBody>
          <a:bodyPr wrap="square" rtlCol="0">
            <a:spAutoFit/>
          </a:bodyPr>
          <a:lstStyle/>
          <a:p>
            <a:r>
              <a:rPr lang="fr-FR"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Alimentation O</a:t>
            </a:r>
            <a:r>
              <a:rPr lang="fr-FR" spc="-150" baseline="300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2</a:t>
            </a:r>
            <a:endParaRPr lang="fr-FR" spc="-150" baseline="3000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14" name="ZoneTexte 13"/>
          <p:cNvSpPr txBox="1"/>
          <p:nvPr/>
        </p:nvSpPr>
        <p:spPr>
          <a:xfrm>
            <a:off x="6984268" y="4103518"/>
            <a:ext cx="1944216" cy="369332"/>
          </a:xfrm>
          <a:prstGeom prst="rect">
            <a:avLst/>
          </a:prstGeom>
          <a:noFill/>
        </p:spPr>
        <p:txBody>
          <a:bodyPr wrap="square" rtlCol="0">
            <a:spAutoFit/>
          </a:bodyPr>
          <a:lstStyle/>
          <a:p>
            <a:r>
              <a:rPr lang="fr-FR"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Concentrateur O</a:t>
            </a:r>
            <a:r>
              <a:rPr lang="fr-FR" spc="-150" baseline="3000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cs typeface="Arial" charset="0"/>
              </a:rPr>
              <a:t>2</a:t>
            </a:r>
          </a:p>
        </p:txBody>
      </p:sp>
      <p:cxnSp>
        <p:nvCxnSpPr>
          <p:cNvPr id="15" name="Connecteur droit avec flèche 14"/>
          <p:cNvCxnSpPr>
            <a:stCxn id="6" idx="3"/>
          </p:cNvCxnSpPr>
          <p:nvPr/>
        </p:nvCxnSpPr>
        <p:spPr>
          <a:xfrm>
            <a:off x="2191840" y="2268240"/>
            <a:ext cx="1156024"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36" name="Connecteur en angle 35"/>
          <p:cNvCxnSpPr/>
          <p:nvPr/>
        </p:nvCxnSpPr>
        <p:spPr>
          <a:xfrm rot="10800000">
            <a:off x="2769852" y="1730742"/>
            <a:ext cx="928804" cy="402114"/>
          </a:xfrm>
          <a:prstGeom prst="bentConnector3">
            <a:avLst>
              <a:gd name="adj1" fmla="val 775"/>
            </a:avLst>
          </a:prstGeom>
          <a:ln>
            <a:headEnd type="stealth"/>
            <a:tailEnd type="none"/>
          </a:ln>
        </p:spPr>
        <p:style>
          <a:lnRef idx="2">
            <a:schemeClr val="accent1"/>
          </a:lnRef>
          <a:fillRef idx="0">
            <a:schemeClr val="accent1"/>
          </a:fillRef>
          <a:effectRef idx="1">
            <a:schemeClr val="accent1"/>
          </a:effectRef>
          <a:fontRef idx="minor">
            <a:schemeClr val="tx1"/>
          </a:fontRef>
        </p:style>
      </p:cxnSp>
      <p:sp>
        <p:nvSpPr>
          <p:cNvPr id="40" name="Organigramme : Connecteur 39"/>
          <p:cNvSpPr/>
          <p:nvPr/>
        </p:nvSpPr>
        <p:spPr bwMode="auto">
          <a:xfrm>
            <a:off x="3275856" y="3352602"/>
            <a:ext cx="121394" cy="146247"/>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400" dirty="0" smtClean="0">
              <a:solidFill>
                <a:srgbClr val="FFFFFF"/>
              </a:solidFill>
              <a:effectLst>
                <a:outerShdw blurRad="38100" dist="38100" dir="2700000" algn="tl">
                  <a:srgbClr val="000000">
                    <a:alpha val="43137"/>
                  </a:srgbClr>
                </a:outerShdw>
              </a:effectLst>
              <a:latin typeface="Trebuchet MS" pitchFamily="34" charset="0"/>
            </a:endParaRPr>
          </a:p>
        </p:txBody>
      </p:sp>
      <p:cxnSp>
        <p:nvCxnSpPr>
          <p:cNvPr id="47" name="Connecteur droit avec flèche 46"/>
          <p:cNvCxnSpPr/>
          <p:nvPr/>
        </p:nvCxnSpPr>
        <p:spPr>
          <a:xfrm>
            <a:off x="2348537" y="3425725"/>
            <a:ext cx="885716"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sp>
        <p:nvSpPr>
          <p:cNvPr id="45" name="Organigramme : Processus 44"/>
          <p:cNvSpPr/>
          <p:nvPr/>
        </p:nvSpPr>
        <p:spPr bwMode="auto">
          <a:xfrm>
            <a:off x="3514490" y="3356178"/>
            <a:ext cx="153264" cy="155405"/>
          </a:xfrm>
          <a:prstGeom prst="flowChartProcess">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400" dirty="0" smtClean="0">
              <a:solidFill>
                <a:srgbClr val="FFFFFF"/>
              </a:solidFill>
              <a:effectLst>
                <a:outerShdw blurRad="38100" dist="38100" dir="2700000" algn="tl">
                  <a:srgbClr val="000000">
                    <a:alpha val="43137"/>
                  </a:srgbClr>
                </a:outerShdw>
              </a:effectLst>
              <a:latin typeface="Trebuchet MS" pitchFamily="34" charset="0"/>
            </a:endParaRPr>
          </a:p>
        </p:txBody>
      </p:sp>
      <p:cxnSp>
        <p:nvCxnSpPr>
          <p:cNvPr id="50" name="Connecteur en angle 49"/>
          <p:cNvCxnSpPr>
            <a:stCxn id="45" idx="0"/>
          </p:cNvCxnSpPr>
          <p:nvPr/>
        </p:nvCxnSpPr>
        <p:spPr>
          <a:xfrm rot="16200000" flipV="1">
            <a:off x="2436940" y="2201995"/>
            <a:ext cx="136977" cy="2171389"/>
          </a:xfrm>
          <a:prstGeom prst="bentConnector2">
            <a:avLst/>
          </a:prstGeom>
          <a:ln>
            <a:headEnd type="stealth"/>
            <a:tailEnd type="none"/>
          </a:ln>
        </p:spPr>
        <p:style>
          <a:lnRef idx="2">
            <a:schemeClr val="accent1"/>
          </a:lnRef>
          <a:fillRef idx="0">
            <a:schemeClr val="accent1"/>
          </a:fillRef>
          <a:effectRef idx="1">
            <a:schemeClr val="accent1"/>
          </a:effectRef>
          <a:fontRef idx="minor">
            <a:schemeClr val="tx1"/>
          </a:fontRef>
        </p:style>
      </p:cxnSp>
      <p:cxnSp>
        <p:nvCxnSpPr>
          <p:cNvPr id="52" name="Connecteur droit avec flèche 51"/>
          <p:cNvCxnSpPr/>
          <p:nvPr/>
        </p:nvCxnSpPr>
        <p:spPr>
          <a:xfrm>
            <a:off x="1716874" y="4477762"/>
            <a:ext cx="1414966" cy="0"/>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54" name="Connecteur droit avec flèche 53"/>
          <p:cNvCxnSpPr/>
          <p:nvPr/>
        </p:nvCxnSpPr>
        <p:spPr>
          <a:xfrm flipH="1" flipV="1">
            <a:off x="6105788" y="4282737"/>
            <a:ext cx="878480" cy="10895"/>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sp>
        <p:nvSpPr>
          <p:cNvPr id="53" name="ZoneTexte 52"/>
          <p:cNvSpPr txBox="1"/>
          <p:nvPr/>
        </p:nvSpPr>
        <p:spPr>
          <a:xfrm rot="17873804">
            <a:off x="4738689" y="3821603"/>
            <a:ext cx="1800200" cy="646331"/>
          </a:xfrm>
          <a:prstGeom prst="rect">
            <a:avLst/>
          </a:prstGeom>
          <a:noFill/>
        </p:spPr>
        <p:txBody>
          <a:bodyPr wrap="square" rtlCol="0">
            <a:spAutoFit/>
          </a:bodyPr>
          <a:lstStyle/>
          <a:p>
            <a:r>
              <a:rPr lang="fr-FR" b="1" dirty="0">
                <a:solidFill>
                  <a:schemeClr val="bg1"/>
                </a:solidFill>
                <a:effectLst>
                  <a:outerShdw blurRad="38100" dist="38100" dir="2700000" algn="tl">
                    <a:srgbClr val="000000">
                      <a:alpha val="43137"/>
                    </a:srgbClr>
                  </a:outerShdw>
                </a:effectLst>
              </a:rPr>
              <a:t>Générateur O</a:t>
            </a:r>
            <a:r>
              <a:rPr lang="fr-FR" b="1" baseline="30000" dirty="0">
                <a:solidFill>
                  <a:schemeClr val="bg1"/>
                </a:solidFill>
                <a:effectLst>
                  <a:outerShdw blurRad="38100" dist="38100" dir="2700000" algn="tl">
                    <a:srgbClr val="000000">
                      <a:alpha val="43137"/>
                    </a:srgbClr>
                  </a:outerShdw>
                </a:effectLst>
              </a:rPr>
              <a:t>2</a:t>
            </a:r>
            <a:endParaRPr lang="fr-FR" b="1" dirty="0" smtClean="0">
              <a:solidFill>
                <a:schemeClr val="bg1"/>
              </a:solidFill>
              <a:effectLst>
                <a:outerShdw blurRad="38100" dist="38100" dir="2700000" algn="tl">
                  <a:srgbClr val="000000">
                    <a:alpha val="43137"/>
                  </a:srgbClr>
                </a:outerShdw>
              </a:effectLst>
            </a:endParaRPr>
          </a:p>
          <a:p>
            <a:r>
              <a:rPr lang="fr-FR" dirty="0" smtClean="0">
                <a:effectLst>
                  <a:outerShdw blurRad="38100" dist="38100" dir="2700000" algn="tl">
                    <a:srgbClr val="000000">
                      <a:alpha val="43137"/>
                    </a:srgbClr>
                  </a:outerShdw>
                </a:effectLst>
              </a:rPr>
              <a:t> </a:t>
            </a:r>
            <a:r>
              <a:rPr lang="fr-FR" dirty="0" smtClean="0">
                <a:solidFill>
                  <a:srgbClr val="FF0000"/>
                </a:solidFill>
                <a:effectLst>
                  <a:outerShdw blurRad="38100" dist="38100" dir="2700000" algn="tl">
                    <a:srgbClr val="000000">
                      <a:alpha val="43137"/>
                    </a:srgbClr>
                  </a:outerShdw>
                </a:effectLst>
              </a:rPr>
              <a:t>OPTION</a:t>
            </a:r>
            <a:endParaRPr lang="fr-FR" baseline="30000" dirty="0" smtClean="0">
              <a:solidFill>
                <a:srgbClr val="FF0000"/>
              </a:solidFill>
              <a:effectLst>
                <a:outerShdw blurRad="38100" dist="38100" dir="2700000" algn="tl">
                  <a:srgbClr val="000000">
                    <a:alpha val="43137"/>
                  </a:srgbClr>
                </a:outerShdw>
              </a:effectLst>
            </a:endParaRPr>
          </a:p>
        </p:txBody>
      </p:sp>
      <p:sp>
        <p:nvSpPr>
          <p:cNvPr id="55" name="ZoneTexte 54"/>
          <p:cNvSpPr txBox="1"/>
          <p:nvPr/>
        </p:nvSpPr>
        <p:spPr>
          <a:xfrm>
            <a:off x="5008611" y="2091720"/>
            <a:ext cx="1368152" cy="369332"/>
          </a:xfrm>
          <a:prstGeom prst="rect">
            <a:avLst/>
          </a:prstGeom>
          <a:noFill/>
        </p:spPr>
        <p:txBody>
          <a:bodyPr wrap="square" rtlCol="0">
            <a:spAutoFit/>
          </a:bodyPr>
          <a:lstStyle/>
          <a:p>
            <a:r>
              <a:rPr lang="fr-FR" dirty="0" smtClean="0">
                <a:solidFill>
                  <a:schemeClr val="bg1"/>
                </a:solidFill>
                <a:effectLst>
                  <a:outerShdw blurRad="38100" dist="38100" dir="2700000" algn="tl">
                    <a:srgbClr val="000000">
                      <a:alpha val="43137"/>
                    </a:srgbClr>
                  </a:outerShdw>
                </a:effectLst>
              </a:rPr>
              <a:t>GEMA Envi</a:t>
            </a:r>
          </a:p>
        </p:txBody>
      </p:sp>
      <p:cxnSp>
        <p:nvCxnSpPr>
          <p:cNvPr id="58" name="Connecteur droit avec flèche 57"/>
          <p:cNvCxnSpPr/>
          <p:nvPr/>
        </p:nvCxnSpPr>
        <p:spPr>
          <a:xfrm flipH="1" flipV="1">
            <a:off x="5638789" y="3422985"/>
            <a:ext cx="1327731" cy="10896"/>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sp>
        <p:nvSpPr>
          <p:cNvPr id="59" name="Forme libre 58"/>
          <p:cNvSpPr/>
          <p:nvPr/>
        </p:nvSpPr>
        <p:spPr bwMode="auto">
          <a:xfrm>
            <a:off x="4175760" y="3360420"/>
            <a:ext cx="1303020" cy="1306087"/>
          </a:xfrm>
          <a:custGeom>
            <a:avLst/>
            <a:gdLst>
              <a:gd name="connsiteX0" fmla="*/ 0 w 1303020"/>
              <a:gd name="connsiteY0" fmla="*/ 1143000 h 1306087"/>
              <a:gd name="connsiteX1" fmla="*/ 365760 w 1303020"/>
              <a:gd name="connsiteY1" fmla="*/ 1264920 h 1306087"/>
              <a:gd name="connsiteX2" fmla="*/ 754380 w 1303020"/>
              <a:gd name="connsiteY2" fmla="*/ 518160 h 1306087"/>
              <a:gd name="connsiteX3" fmla="*/ 1059180 w 1303020"/>
              <a:gd name="connsiteY3" fmla="*/ 342900 h 1306087"/>
              <a:gd name="connsiteX4" fmla="*/ 1303020 w 1303020"/>
              <a:gd name="connsiteY4" fmla="*/ 0 h 1306087"/>
              <a:gd name="connsiteX5" fmla="*/ 1303020 w 1303020"/>
              <a:gd name="connsiteY5" fmla="*/ 0 h 13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03020" h="1306087">
                <a:moveTo>
                  <a:pt x="0" y="1143000"/>
                </a:moveTo>
                <a:cubicBezTo>
                  <a:pt x="120015" y="1256030"/>
                  <a:pt x="240030" y="1369060"/>
                  <a:pt x="365760" y="1264920"/>
                </a:cubicBezTo>
                <a:cubicBezTo>
                  <a:pt x="491490" y="1160780"/>
                  <a:pt x="638810" y="671830"/>
                  <a:pt x="754380" y="518160"/>
                </a:cubicBezTo>
                <a:cubicBezTo>
                  <a:pt x="869950" y="364490"/>
                  <a:pt x="967740" y="429260"/>
                  <a:pt x="1059180" y="342900"/>
                </a:cubicBezTo>
                <a:cubicBezTo>
                  <a:pt x="1150620" y="256540"/>
                  <a:pt x="1303020" y="0"/>
                  <a:pt x="1303020" y="0"/>
                </a:cubicBezTo>
                <a:lnTo>
                  <a:pt x="1303020" y="0"/>
                </a:lnTo>
              </a:path>
            </a:pathLst>
          </a:custGeom>
          <a:no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0" name="Forme libre 59"/>
          <p:cNvSpPr/>
          <p:nvPr/>
        </p:nvSpPr>
        <p:spPr bwMode="auto">
          <a:xfrm>
            <a:off x="4130040" y="3356574"/>
            <a:ext cx="1357593" cy="1238500"/>
          </a:xfrm>
          <a:custGeom>
            <a:avLst/>
            <a:gdLst>
              <a:gd name="connsiteX0" fmla="*/ 0 w 1357593"/>
              <a:gd name="connsiteY0" fmla="*/ 1146846 h 1238500"/>
              <a:gd name="connsiteX1" fmla="*/ 403860 w 1357593"/>
              <a:gd name="connsiteY1" fmla="*/ 1238286 h 1238500"/>
              <a:gd name="connsiteX2" fmla="*/ 822960 w 1357593"/>
              <a:gd name="connsiteY2" fmla="*/ 1123986 h 1238500"/>
              <a:gd name="connsiteX3" fmla="*/ 982980 w 1357593"/>
              <a:gd name="connsiteY3" fmla="*/ 567726 h 1238500"/>
              <a:gd name="connsiteX4" fmla="*/ 1295400 w 1357593"/>
              <a:gd name="connsiteY4" fmla="*/ 308646 h 1238500"/>
              <a:gd name="connsiteX5" fmla="*/ 1333500 w 1357593"/>
              <a:gd name="connsiteY5" fmla="*/ 11466 h 1238500"/>
              <a:gd name="connsiteX6" fmla="*/ 1348740 w 1357593"/>
              <a:gd name="connsiteY6" fmla="*/ 57186 h 1238500"/>
              <a:gd name="connsiteX7" fmla="*/ 1325880 w 1357593"/>
              <a:gd name="connsiteY7" fmla="*/ 19086 h 1238500"/>
              <a:gd name="connsiteX8" fmla="*/ 1356360 w 1357593"/>
              <a:gd name="connsiteY8" fmla="*/ 41946 h 1238500"/>
              <a:gd name="connsiteX9" fmla="*/ 1348740 w 1357593"/>
              <a:gd name="connsiteY9" fmla="*/ 64806 h 1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7593" h="1238500">
                <a:moveTo>
                  <a:pt x="0" y="1146846"/>
                </a:moveTo>
                <a:cubicBezTo>
                  <a:pt x="133350" y="1194471"/>
                  <a:pt x="266700" y="1242096"/>
                  <a:pt x="403860" y="1238286"/>
                </a:cubicBezTo>
                <a:cubicBezTo>
                  <a:pt x="541020" y="1234476"/>
                  <a:pt x="726440" y="1235746"/>
                  <a:pt x="822960" y="1123986"/>
                </a:cubicBezTo>
                <a:cubicBezTo>
                  <a:pt x="919480" y="1012226"/>
                  <a:pt x="904240" y="703616"/>
                  <a:pt x="982980" y="567726"/>
                </a:cubicBezTo>
                <a:cubicBezTo>
                  <a:pt x="1061720" y="431836"/>
                  <a:pt x="1236980" y="401356"/>
                  <a:pt x="1295400" y="308646"/>
                </a:cubicBezTo>
                <a:cubicBezTo>
                  <a:pt x="1353820" y="215936"/>
                  <a:pt x="1324610" y="53376"/>
                  <a:pt x="1333500" y="11466"/>
                </a:cubicBezTo>
                <a:cubicBezTo>
                  <a:pt x="1342390" y="-30444"/>
                  <a:pt x="1350010" y="55916"/>
                  <a:pt x="1348740" y="57186"/>
                </a:cubicBezTo>
                <a:cubicBezTo>
                  <a:pt x="1347470" y="58456"/>
                  <a:pt x="1324610" y="21626"/>
                  <a:pt x="1325880" y="19086"/>
                </a:cubicBezTo>
                <a:cubicBezTo>
                  <a:pt x="1327150" y="16546"/>
                  <a:pt x="1352550" y="34326"/>
                  <a:pt x="1356360" y="41946"/>
                </a:cubicBezTo>
                <a:cubicBezTo>
                  <a:pt x="1360170" y="49566"/>
                  <a:pt x="1354455" y="57186"/>
                  <a:pt x="1348740" y="64806"/>
                </a:cubicBezTo>
              </a:path>
            </a:pathLst>
          </a:custGeom>
          <a:noFill/>
          <a:ln w="19050" cap="sq"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headEnd type="none" w="med" len="med"/>
            <a:tailEnd type="none" w="med" len="med"/>
          </a:ln>
          <a:effectLst>
            <a:glow>
              <a:schemeClr val="accent1"/>
            </a:glow>
            <a:outerShdw blurRad="25400" dist="381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0945485"/>
      </p:ext>
    </p:extLst>
  </p:cSld>
  <p:clrMapOvr>
    <a:masterClrMapping/>
  </p:clrMapOvr>
  <p:transition spd="slow" advClick="0" advTm="10000">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230188"/>
            <a:ext cx="8382000" cy="1883593"/>
          </a:xfrm>
        </p:spPr>
        <p:txBody>
          <a:bodyPr/>
          <a:lstStyle/>
          <a:p>
            <a:r>
              <a:rPr lang="fr-FR" dirty="0"/>
              <a:t>Equipement d’une usine pharmaceutique 3000 litres/ heure, </a:t>
            </a:r>
            <a:r>
              <a:rPr lang="fr-FR" sz="4000" dirty="0"/>
              <a:t>traitement des </a:t>
            </a:r>
            <a:r>
              <a:rPr lang="fr-FR" sz="4000" dirty="0" err="1"/>
              <a:t>process</a:t>
            </a:r>
            <a:endParaRPr lang="fr-FR" sz="4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6" y="2420888"/>
            <a:ext cx="7705725" cy="421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3865663"/>
      </p:ext>
    </p:extLst>
  </p:cSld>
  <p:clrMapOvr>
    <a:masterClrMapping/>
  </p:clrMapOvr>
  <p:transition spd="slow" advClick="0" advTm="10000">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Prestations clefs en main</a:t>
            </a:r>
          </a:p>
        </p:txBody>
      </p:sp>
      <p:sp>
        <p:nvSpPr>
          <p:cNvPr id="3" name="Espace réservé du texte 2"/>
          <p:cNvSpPr>
            <a:spLocks noGrp="1"/>
          </p:cNvSpPr>
          <p:nvPr>
            <p:ph type="body" sz="quarter" idx="10"/>
          </p:nvPr>
        </p:nvSpPr>
        <p:spPr>
          <a:xfrm>
            <a:off x="381000" y="908720"/>
            <a:ext cx="8382000" cy="5838521"/>
          </a:xfrm>
        </p:spPr>
        <p:txBody>
          <a:bodyPr/>
          <a:lstStyle/>
          <a:p>
            <a:r>
              <a:rPr lang="fr-FR" dirty="0"/>
              <a:t>Nous assurons :</a:t>
            </a:r>
          </a:p>
          <a:p>
            <a:pPr lvl="1"/>
            <a:r>
              <a:rPr lang="fr-FR" sz="1900" dirty="0" smtClean="0"/>
              <a:t>Le </a:t>
            </a:r>
            <a:r>
              <a:rPr lang="fr-FR" sz="1900" dirty="0"/>
              <a:t>transport</a:t>
            </a:r>
          </a:p>
          <a:p>
            <a:pPr lvl="1"/>
            <a:r>
              <a:rPr lang="fr-FR" sz="1900" dirty="0" smtClean="0"/>
              <a:t>La </a:t>
            </a:r>
            <a:r>
              <a:rPr lang="fr-FR" sz="1900" dirty="0"/>
              <a:t>mise  en route.</a:t>
            </a:r>
          </a:p>
          <a:p>
            <a:pPr lvl="1"/>
            <a:r>
              <a:rPr lang="fr-FR" sz="1900" dirty="0" smtClean="0"/>
              <a:t>La </a:t>
            </a:r>
            <a:r>
              <a:rPr lang="fr-FR" sz="1900" dirty="0"/>
              <a:t>formation du personnel</a:t>
            </a:r>
            <a:r>
              <a:rPr lang="fr-FR" sz="1900" dirty="0" smtClean="0"/>
              <a:t>.</a:t>
            </a:r>
          </a:p>
          <a:p>
            <a:pPr lvl="1"/>
            <a:r>
              <a:rPr lang="fr-FR" sz="1900" dirty="0"/>
              <a:t>En option : Contrat de maintenance préventive, 2 visites /an</a:t>
            </a:r>
            <a:r>
              <a:rPr lang="fr-FR" sz="1900" dirty="0" smtClean="0"/>
              <a:t>.</a:t>
            </a:r>
            <a:endParaRPr lang="fr-FR" sz="1900" dirty="0"/>
          </a:p>
          <a:p>
            <a:r>
              <a:rPr lang="fr-FR" dirty="0" smtClean="0"/>
              <a:t>Vous </a:t>
            </a:r>
            <a:r>
              <a:rPr lang="fr-FR" dirty="0"/>
              <a:t>assurez :</a:t>
            </a:r>
          </a:p>
          <a:p>
            <a:pPr lvl="1"/>
            <a:r>
              <a:rPr lang="fr-FR" sz="1900" dirty="0" smtClean="0"/>
              <a:t>Le </a:t>
            </a:r>
            <a:r>
              <a:rPr lang="fr-FR" sz="1900" dirty="0"/>
              <a:t>libre accès et le passage pour livraison et la mise en place du matériel.</a:t>
            </a:r>
          </a:p>
          <a:p>
            <a:pPr lvl="1"/>
            <a:r>
              <a:rPr lang="fr-FR" sz="1900" dirty="0" smtClean="0"/>
              <a:t>Les </a:t>
            </a:r>
            <a:r>
              <a:rPr lang="fr-FR" sz="1900" dirty="0"/>
              <a:t>travaux d’électricité, amenée du courant, pour les branchements de la pompe de relevage et l’armoire électrique (240/380V tri puissance 3 KW).</a:t>
            </a:r>
          </a:p>
          <a:p>
            <a:pPr lvl="1"/>
            <a:r>
              <a:rPr lang="fr-FR" sz="1900" dirty="0" smtClean="0"/>
              <a:t>Dans </a:t>
            </a:r>
            <a:r>
              <a:rPr lang="fr-FR" sz="1900" dirty="0"/>
              <a:t>le local, la pose d’une prise de courant électrique 220V tri  et d’un éclairage de service.</a:t>
            </a:r>
          </a:p>
          <a:p>
            <a:pPr lvl="1"/>
            <a:r>
              <a:rPr lang="fr-FR" sz="1900" dirty="0" smtClean="0"/>
              <a:t>L’amenée </a:t>
            </a:r>
            <a:r>
              <a:rPr lang="fr-FR" sz="1900" dirty="0"/>
              <a:t>d’une canalisation d’eau froide 20/27 avec une vanne manuelle avec 2 sorties (une pour la machine, une pour un robinet de secours et nettoyage de la zone).</a:t>
            </a:r>
          </a:p>
          <a:p>
            <a:pPr lvl="1"/>
            <a:r>
              <a:rPr lang="fr-FR" sz="1900" dirty="0" smtClean="0"/>
              <a:t>Evacuation </a:t>
            </a:r>
            <a:r>
              <a:rPr lang="fr-FR" sz="1900" dirty="0"/>
              <a:t>eaux usées.</a:t>
            </a:r>
          </a:p>
          <a:p>
            <a:pPr lvl="1"/>
            <a:r>
              <a:rPr lang="fr-FR" sz="1900" dirty="0" smtClean="0"/>
              <a:t>La </a:t>
            </a:r>
            <a:r>
              <a:rPr lang="fr-FR" sz="1900" dirty="0"/>
              <a:t>pose d’un siphon de sol, si vous souhaitez pouvoir évacuer des eaux usées qui ne seraient pas en provenance de l’installation.</a:t>
            </a:r>
          </a:p>
          <a:p>
            <a:pPr lvl="1"/>
            <a:r>
              <a:rPr lang="fr-FR" sz="1900" dirty="0" smtClean="0"/>
              <a:t>La </a:t>
            </a:r>
            <a:r>
              <a:rPr lang="fr-FR" sz="1900" dirty="0"/>
              <a:t>ventilation haute (prise de sortie DN100) et basse</a:t>
            </a:r>
            <a:r>
              <a:rPr lang="fr-FR" sz="1900" dirty="0" smtClean="0"/>
              <a:t>.</a:t>
            </a:r>
            <a:endParaRPr lang="fr-FR" sz="1900" dirty="0"/>
          </a:p>
        </p:txBody>
      </p:sp>
    </p:spTree>
    <p:extLst>
      <p:ext uri="{BB962C8B-B14F-4D97-AF65-F5344CB8AC3E}">
        <p14:creationId xmlns:p14="http://schemas.microsoft.com/office/powerpoint/2010/main" val="2944905663"/>
      </p:ext>
    </p:extLst>
  </p:cSld>
  <p:clrMapOvr>
    <a:masterClrMapping/>
  </p:clrMapOvr>
  <p:transition spd="slow" advClick="0" advTm="20000">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1000" y="2764202"/>
            <a:ext cx="8382000" cy="1329595"/>
          </a:xfrm>
        </p:spPr>
        <p:txBody>
          <a:bodyPr/>
          <a:lstStyle/>
          <a:p>
            <a:pPr algn="ctr"/>
            <a:r>
              <a:rPr lang="fr-FR" dirty="0" err="1" smtClean="0"/>
              <a:t>Gema</a:t>
            </a:r>
            <a:r>
              <a:rPr lang="fr-FR" dirty="0" smtClean="0"/>
              <a:t> Environnement vous remercie de votre attention</a:t>
            </a:r>
            <a:endParaRPr lang="fr-FR" dirty="0"/>
          </a:p>
        </p:txBody>
      </p:sp>
    </p:spTree>
    <p:extLst>
      <p:ext uri="{BB962C8B-B14F-4D97-AF65-F5344CB8AC3E}">
        <p14:creationId xmlns:p14="http://schemas.microsoft.com/office/powerpoint/2010/main" val="128594433"/>
      </p:ext>
    </p:extLst>
  </p:cSld>
  <p:clrMapOvr>
    <a:masterClrMapping/>
  </p:clrMapOvr>
  <p:transition spd="slow" advClick="0" advTm="4013">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043" y="2611641"/>
            <a:ext cx="6887914" cy="1087999"/>
          </a:xfrm>
        </p:spPr>
        <p:txBody>
          <a:bodyPr/>
          <a:lstStyle/>
          <a:p>
            <a:pPr algn="ctr"/>
            <a:r>
              <a:rPr lang="fr-FR" dirty="0" err="1" smtClean="0"/>
              <a:t>Gema</a:t>
            </a:r>
            <a:r>
              <a:rPr lang="fr-FR" dirty="0" smtClean="0"/>
              <a:t> Environnement</a:t>
            </a:r>
            <a:endParaRPr lang="fr-FR" dirty="0"/>
          </a:p>
        </p:txBody>
      </p:sp>
      <p:sp>
        <p:nvSpPr>
          <p:cNvPr id="3" name="Sous-titre 2"/>
          <p:cNvSpPr>
            <a:spLocks noGrp="1"/>
          </p:cNvSpPr>
          <p:nvPr>
            <p:ph type="subTitle" idx="1"/>
          </p:nvPr>
        </p:nvSpPr>
        <p:spPr/>
        <p:txBody>
          <a:bodyPr/>
          <a:lstStyle/>
          <a:p>
            <a:r>
              <a:rPr lang="fr-FR" sz="2400" dirty="0" smtClean="0"/>
              <a:t>Tél: +33 651055105</a:t>
            </a:r>
          </a:p>
          <a:p>
            <a:r>
              <a:rPr lang="fr-FR" sz="2400" dirty="0" smtClean="0"/>
              <a:t>Courriel: gema@gema-environnement.com</a:t>
            </a:r>
          </a:p>
          <a:p>
            <a:r>
              <a:rPr lang="fr-FR" sz="2400" dirty="0" smtClean="0"/>
              <a:t>Site: </a:t>
            </a:r>
            <a:r>
              <a:rPr lang="fr-FR" sz="2400" dirty="0" smtClean="0">
                <a:hlinkClick r:id="rId2"/>
              </a:rPr>
              <a:t>http://www.gema-environnement.com</a:t>
            </a:r>
            <a:endParaRPr lang="fr-FR" sz="2400" dirty="0" smtClean="0"/>
          </a:p>
          <a:p>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196" y="1896215"/>
            <a:ext cx="792088" cy="1694189"/>
          </a:xfrm>
          <a:prstGeom prst="rect">
            <a:avLst/>
          </a:prstGeom>
        </p:spPr>
      </p:pic>
    </p:spTree>
    <p:extLst>
      <p:ext uri="{BB962C8B-B14F-4D97-AF65-F5344CB8AC3E}">
        <p14:creationId xmlns:p14="http://schemas.microsoft.com/office/powerpoint/2010/main" val="3131144725"/>
      </p:ext>
    </p:extLst>
  </p:cSld>
  <p:clrMapOvr>
    <a:masterClrMapping/>
  </p:clrMapOvr>
  <p:transition spd="slow" advClick="0" advTm="10648">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516" y="2060848"/>
            <a:ext cx="8712968" cy="1523495"/>
          </a:xfrm>
        </p:spPr>
        <p:txBody>
          <a:bodyPr/>
          <a:lstStyle/>
          <a:p>
            <a:pPr algn="ctr" defTabSz="914400">
              <a:spcBef>
                <a:spcPts val="0"/>
              </a:spcBef>
            </a:pPr>
            <a:r>
              <a:rPr lang="fr-FR" noProof="1">
                <a:effectLst>
                  <a:outerShdw blurRad="50800" dist="38100" dir="2700000" algn="tl">
                    <a:prstClr val="black">
                      <a:alpha val="40000"/>
                    </a:prstClr>
                  </a:outerShdw>
                </a:effectLst>
                <a:cs typeface="Arial"/>
              </a:rPr>
              <a:t>Fabrication </a:t>
            </a:r>
            <a:r>
              <a:rPr lang="fr-FR" noProof="1" smtClean="0">
                <a:effectLst>
                  <a:outerShdw blurRad="50800" dist="38100" dir="2700000" algn="tl">
                    <a:prstClr val="black">
                      <a:alpha val="40000"/>
                    </a:prstClr>
                  </a:outerShdw>
                </a:effectLst>
                <a:cs typeface="Arial"/>
              </a:rPr>
              <a:t>d’eau ozonée </a:t>
            </a:r>
            <a:r>
              <a:rPr lang="fr-FR" noProof="1">
                <a:effectLst>
                  <a:outerShdw blurRad="50800" dist="38100" dir="2700000" algn="tl">
                    <a:prstClr val="black">
                      <a:alpha val="40000"/>
                    </a:prstClr>
                  </a:outerShdw>
                </a:effectLst>
                <a:cs typeface="Arial"/>
              </a:rPr>
              <a:t>in-situ</a:t>
            </a:r>
          </a:p>
        </p:txBody>
      </p:sp>
      <p:sp>
        <p:nvSpPr>
          <p:cNvPr id="3" name="Subtitle 2"/>
          <p:cNvSpPr>
            <a:spLocks noGrp="1"/>
          </p:cNvSpPr>
          <p:nvPr>
            <p:ph type="subTitle" idx="1"/>
          </p:nvPr>
        </p:nvSpPr>
        <p:spPr>
          <a:xfrm>
            <a:off x="730249" y="4344988"/>
            <a:ext cx="7681913" cy="1293812"/>
          </a:xfrm>
        </p:spPr>
        <p:txBody>
          <a:bodyPr>
            <a:normAutofit/>
          </a:bodyPr>
          <a:lstStyle/>
          <a:p>
            <a:pPr algn="ctr" defTabSz="914400"/>
            <a:r>
              <a:rPr lang="fr-FR" sz="8000" spc="-150" noProof="1">
                <a:ln w="3175">
                  <a:noFill/>
                </a:ln>
                <a:gradFill flip="none" rotWithShape="1">
                  <a:gsLst>
                    <a:gs pos="0">
                      <a:schemeClr val="accent1">
                        <a:lumMod val="20000"/>
                        <a:lumOff val="80000"/>
                      </a:schemeClr>
                    </a:gs>
                    <a:gs pos="36000">
                      <a:schemeClr val="accent1">
                        <a:lumMod val="40000"/>
                        <a:lumOff val="60000"/>
                      </a:schemeClr>
                    </a:gs>
                    <a:gs pos="86000">
                      <a:schemeClr val="accent1"/>
                    </a:gs>
                  </a:gsLst>
                  <a:lin ang="5400000" scaled="0"/>
                  <a:tileRect/>
                </a:gradFill>
                <a:effectLst>
                  <a:outerShdw blurRad="50800" dist="38100" dir="2700000" algn="tl">
                    <a:prstClr val="black">
                      <a:alpha val="40000"/>
                    </a:prstClr>
                  </a:outerShdw>
                </a:effectLst>
                <a:latin typeface="+mj-lt"/>
                <a:cs typeface="Arial"/>
              </a:rPr>
              <a:t>OzonAqua</a:t>
            </a:r>
          </a:p>
        </p:txBody>
      </p:sp>
    </p:spTree>
  </p:cSld>
  <p:clrMapOvr>
    <a:masterClrMapping/>
  </p:clrMapOvr>
  <p:transition spd="slow" advClick="0" advTm="4949">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600" fill="hold"/>
                                        <p:tgtEl>
                                          <p:spTgt spid="2"/>
                                        </p:tgtEl>
                                        <p:attrNameLst>
                                          <p:attrName>ppt_w</p:attrName>
                                        </p:attrNameLst>
                                      </p:cBhvr>
                                      <p:tavLst>
                                        <p:tav tm="0">
                                          <p:val>
                                            <p:fltVal val="0"/>
                                          </p:val>
                                        </p:tav>
                                        <p:tav tm="100000">
                                          <p:val>
                                            <p:strVal val="#ppt_w"/>
                                          </p:val>
                                        </p:tav>
                                      </p:tavLst>
                                    </p:anim>
                                    <p:anim calcmode="lin" valueType="num">
                                      <p:cBhvr>
                                        <p:cTn id="8" dur="1600" fill="hold"/>
                                        <p:tgtEl>
                                          <p:spTgt spid="2"/>
                                        </p:tgtEl>
                                        <p:attrNameLst>
                                          <p:attrName>ppt_h</p:attrName>
                                        </p:attrNameLst>
                                      </p:cBhvr>
                                      <p:tavLst>
                                        <p:tav tm="0">
                                          <p:val>
                                            <p:fltVal val="0"/>
                                          </p:val>
                                        </p:tav>
                                        <p:tav tm="100000">
                                          <p:val>
                                            <p:strVal val="#ppt_h"/>
                                          </p:val>
                                        </p:tav>
                                      </p:tavLst>
                                    </p:anim>
                                    <p:animEffect transition="in" filter="fade">
                                      <p:cBhvr>
                                        <p:cTn id="9" dur="1600"/>
                                        <p:tgtEl>
                                          <p:spTgt spid="2"/>
                                        </p:tgtEl>
                                      </p:cBhvr>
                                    </p:animEffect>
                                  </p:childTnLst>
                                </p:cTn>
                              </p:par>
                            </p:childTnLst>
                          </p:cTn>
                        </p:par>
                        <p:par>
                          <p:cTn id="10" fill="hold">
                            <p:stCondLst>
                              <p:cond delay="1600"/>
                            </p:stCondLst>
                            <p:childTnLst>
                              <p:par>
                                <p:cTn id="11" presetID="10" presetClass="entr" presetSubtype="0" fill="hold" grpId="1" nodeType="afterEffect">
                                  <p:stCondLst>
                                    <p:cond delay="0"/>
                                  </p:stCondLst>
                                  <p:iterate type="lt">
                                    <p:tmPct val="0"/>
                                  </p:iterate>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par>
                          <p:cTn id="14" fill="hold">
                            <p:stCondLst>
                              <p:cond delay="3600"/>
                            </p:stCondLst>
                            <p:childTnLst>
                              <p:par>
                                <p:cTn id="15" presetID="34" presetClass="emph" presetSubtype="0" fill="hold" grpId="0" nodeType="afterEffect">
                                  <p:stCondLst>
                                    <p:cond delay="0"/>
                                  </p:stCondLst>
                                  <p:iterate type="lt">
                                    <p:tmPct val="10000"/>
                                  </p:iterate>
                                  <p:childTnLst>
                                    <p:animMotion origin="layout" path="M 1.66667E-6 4.07407E-6 L -0.01146 -0.13982 " pathEditMode="relative" rAng="0" ptsTypes="AA">
                                      <p:cBhvr>
                                        <p:cTn id="16" dur="750" accel="50000" decel="50000" autoRev="1" fill="hold">
                                          <p:stCondLst>
                                            <p:cond delay="0"/>
                                          </p:stCondLst>
                                        </p:cTn>
                                        <p:tgtEl>
                                          <p:spTgt spid="3">
                                            <p:txEl>
                                              <p:pRg st="0" end="0"/>
                                            </p:txEl>
                                          </p:spTgt>
                                        </p:tgtEl>
                                        <p:attrNameLst>
                                          <p:attrName>ppt_x</p:attrName>
                                          <p:attrName>ppt_y</p:attrName>
                                        </p:attrNameLst>
                                      </p:cBhvr>
                                      <p:rCtr x="-573" y="-6991"/>
                                    </p:animMotion>
                                    <p:animRot by="1500000">
                                      <p:cBhvr>
                                        <p:cTn id="17" dur="375" fill="hold">
                                          <p:stCondLst>
                                            <p:cond delay="0"/>
                                          </p:stCondLst>
                                        </p:cTn>
                                        <p:tgtEl>
                                          <p:spTgt spid="3">
                                            <p:txEl>
                                              <p:pRg st="0" end="0"/>
                                            </p:txEl>
                                          </p:spTgt>
                                        </p:tgtEl>
                                        <p:attrNameLst>
                                          <p:attrName>r</p:attrName>
                                        </p:attrNameLst>
                                      </p:cBhvr>
                                    </p:animRot>
                                    <p:animRot by="-1500000">
                                      <p:cBhvr>
                                        <p:cTn id="18" dur="375" fill="hold">
                                          <p:stCondLst>
                                            <p:cond delay="375"/>
                                          </p:stCondLst>
                                        </p:cTn>
                                        <p:tgtEl>
                                          <p:spTgt spid="3">
                                            <p:txEl>
                                              <p:pRg st="0" end="0"/>
                                            </p:txEl>
                                          </p:spTgt>
                                        </p:tgtEl>
                                        <p:attrNameLst>
                                          <p:attrName>r</p:attrName>
                                        </p:attrNameLst>
                                      </p:cBhvr>
                                    </p:animRot>
                                    <p:animRot by="-1500000">
                                      <p:cBhvr>
                                        <p:cTn id="19" dur="375" fill="hold">
                                          <p:stCondLst>
                                            <p:cond delay="750"/>
                                          </p:stCondLst>
                                        </p:cTn>
                                        <p:tgtEl>
                                          <p:spTgt spid="3">
                                            <p:txEl>
                                              <p:pRg st="0" end="0"/>
                                            </p:txEl>
                                          </p:spTgt>
                                        </p:tgtEl>
                                        <p:attrNameLst>
                                          <p:attrName>r</p:attrName>
                                        </p:attrNameLst>
                                      </p:cBhvr>
                                    </p:animRot>
                                    <p:animRot by="1500000">
                                      <p:cBhvr>
                                        <p:cTn id="20" dur="375" fill="hold">
                                          <p:stCondLst>
                                            <p:cond delay="1125"/>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30188"/>
            <a:ext cx="8630666" cy="553998"/>
          </a:xfrm>
        </p:spPr>
        <p:txBody>
          <a:bodyPr/>
          <a:lstStyle/>
          <a:p>
            <a:pPr algn="ctr"/>
            <a:r>
              <a:rPr lang="fr-FR" sz="4000" dirty="0" smtClean="0"/>
              <a:t>Votre problématique :</a:t>
            </a:r>
            <a:endParaRPr lang="fr-FR" sz="4000" dirty="0"/>
          </a:p>
        </p:txBody>
      </p:sp>
      <p:sp>
        <p:nvSpPr>
          <p:cNvPr id="3" name="Espace réservé du texte 2"/>
          <p:cNvSpPr>
            <a:spLocks noGrp="1"/>
          </p:cNvSpPr>
          <p:nvPr>
            <p:ph type="body" sz="quarter" idx="10"/>
          </p:nvPr>
        </p:nvSpPr>
        <p:spPr>
          <a:xfrm>
            <a:off x="370706" y="2300914"/>
            <a:ext cx="4205536" cy="443198"/>
          </a:xfrm>
        </p:spPr>
        <p:txBody>
          <a:bodyPr/>
          <a:lstStyle/>
          <a:p>
            <a:pPr marL="0" indent="0" algn="ctr">
              <a:buNone/>
            </a:pPr>
            <a:r>
              <a:rPr lang="fr-FR" dirty="0" smtClean="0"/>
              <a:t>DECONTAMINATIONS</a:t>
            </a:r>
            <a:endParaRPr lang="fr-FR" dirty="0"/>
          </a:p>
        </p:txBody>
      </p:sp>
      <p:sp>
        <p:nvSpPr>
          <p:cNvPr id="4" name="Espace réservé du texte 2"/>
          <p:cNvSpPr txBox="1">
            <a:spLocks/>
          </p:cNvSpPr>
          <p:nvPr/>
        </p:nvSpPr>
        <p:spPr>
          <a:xfrm>
            <a:off x="4561706" y="2302138"/>
            <a:ext cx="4205536" cy="443198"/>
          </a:xfrm>
          <a:prstGeom prst="rect">
            <a:avLst/>
          </a:prstGeom>
        </p:spPr>
        <p:txBody>
          <a:bodyPr vert="horz" wrap="square" lIns="0" tIns="0" rIns="0" bIns="0" rtlCol="0">
            <a:spAutoFit/>
          </a:bodyPr>
          <a:lstStyle>
            <a:lvl1pPr marL="457200" indent="-457200" algn="l" defTabSz="914363" rtl="0" eaLnBrk="1" latinLnBrk="0" hangingPunct="1">
              <a:lnSpc>
                <a:spcPct val="90000"/>
              </a:lnSpc>
              <a:spcBef>
                <a:spcPct val="20000"/>
              </a:spcBef>
              <a:buFontTx/>
              <a:buBlip>
                <a:blip r:embed="rId3"/>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4"/>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4"/>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Tx/>
              <a:buNone/>
            </a:pPr>
            <a:r>
              <a:rPr lang="fr-FR" dirty="0" smtClean="0"/>
              <a:t>LAVAGES</a:t>
            </a:r>
            <a:endParaRPr lang="fr-FR" dirty="0"/>
          </a:p>
        </p:txBody>
      </p:sp>
      <p:sp>
        <p:nvSpPr>
          <p:cNvPr id="5" name="Flèche vers le bas 4"/>
          <p:cNvSpPr/>
          <p:nvPr/>
        </p:nvSpPr>
        <p:spPr bwMode="auto">
          <a:xfrm rot="2377565">
            <a:off x="3229537" y="1539854"/>
            <a:ext cx="576064" cy="571011"/>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fr-FR" sz="2400" dirty="0" smtClean="0">
              <a:solidFill>
                <a:srgbClr val="FFFFFF"/>
              </a:solidFill>
              <a:effectLst>
                <a:outerShdw blurRad="38100" dist="38100" dir="2700000" algn="tl">
                  <a:srgbClr val="000000">
                    <a:alpha val="43137"/>
                  </a:srgbClr>
                </a:outerShdw>
              </a:effectLst>
              <a:latin typeface="Trebuchet MS" pitchFamily="34" charset="0"/>
            </a:endParaRP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00203">
            <a:off x="5202158" y="1407848"/>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51520" y="3212976"/>
            <a:ext cx="4824536" cy="2212913"/>
          </a:xfrm>
          <a:prstGeom prst="rect">
            <a:avLst/>
          </a:prstGeom>
        </p:spPr>
        <p:txBody>
          <a:bodyPr wrap="square">
            <a:spAutoFit/>
          </a:bodyPr>
          <a:lstStyle/>
          <a:p>
            <a:pPr marL="457200" indent="-457200" defTabSz="914363">
              <a:lnSpc>
                <a:spcPct val="90000"/>
              </a:lnSpc>
              <a:spcBef>
                <a:spcPct val="20000"/>
              </a:spcBef>
              <a:buBlip>
                <a:blip r:embed="rId3"/>
              </a:buBlip>
            </a:pPr>
            <a:r>
              <a:rPr lang="fr-FR" sz="2600" dirty="0">
                <a:effectLst>
                  <a:outerShdw blurRad="38100" dist="38100" dir="2700000" algn="tl">
                    <a:srgbClr val="000000">
                      <a:alpha val="43137"/>
                    </a:srgbClr>
                  </a:outerShdw>
                </a:effectLst>
              </a:rPr>
              <a:t>CUVES</a:t>
            </a:r>
          </a:p>
          <a:p>
            <a:pPr marL="457200" indent="-457200" defTabSz="914363">
              <a:lnSpc>
                <a:spcPct val="90000"/>
              </a:lnSpc>
              <a:spcBef>
                <a:spcPct val="20000"/>
              </a:spcBef>
              <a:buBlip>
                <a:blip r:embed="rId3"/>
              </a:buBlip>
            </a:pPr>
            <a:r>
              <a:rPr lang="fr-FR" sz="2600" dirty="0">
                <a:effectLst>
                  <a:outerShdw blurRad="38100" dist="38100" dir="2700000" algn="tl">
                    <a:srgbClr val="000000">
                      <a:alpha val="43137"/>
                    </a:srgbClr>
                  </a:outerShdw>
                </a:effectLst>
              </a:rPr>
              <a:t>TUYAUTERIES</a:t>
            </a:r>
          </a:p>
          <a:p>
            <a:pPr marL="457200" indent="-457200" defTabSz="914363">
              <a:lnSpc>
                <a:spcPct val="90000"/>
              </a:lnSpc>
              <a:spcBef>
                <a:spcPct val="20000"/>
              </a:spcBef>
              <a:buBlip>
                <a:blip r:embed="rId3"/>
              </a:buBlip>
            </a:pPr>
            <a:r>
              <a:rPr lang="fr-FR" sz="2600" dirty="0">
                <a:effectLst>
                  <a:outerShdw blurRad="38100" dist="38100" dir="2700000" algn="tl">
                    <a:srgbClr val="000000">
                      <a:alpha val="43137"/>
                    </a:srgbClr>
                  </a:outerShdw>
                </a:effectLst>
              </a:rPr>
              <a:t>CHAINE DE FABRICATION</a:t>
            </a:r>
          </a:p>
          <a:p>
            <a:pPr marL="457200" indent="-457200" defTabSz="914363">
              <a:lnSpc>
                <a:spcPct val="90000"/>
              </a:lnSpc>
              <a:spcBef>
                <a:spcPct val="20000"/>
              </a:spcBef>
              <a:buBlip>
                <a:blip r:embed="rId3"/>
              </a:buBlip>
            </a:pPr>
            <a:r>
              <a:rPr lang="fr-FR" sz="2600" dirty="0">
                <a:effectLst>
                  <a:outerShdw blurRad="38100" dist="38100" dir="2700000" algn="tl">
                    <a:srgbClr val="000000">
                      <a:alpha val="43137"/>
                    </a:srgbClr>
                  </a:outerShdw>
                </a:effectLst>
              </a:rPr>
              <a:t>PROCESS</a:t>
            </a:r>
          </a:p>
          <a:p>
            <a:pPr marL="457200" indent="-457200" defTabSz="914363">
              <a:lnSpc>
                <a:spcPct val="90000"/>
              </a:lnSpc>
              <a:spcBef>
                <a:spcPct val="20000"/>
              </a:spcBef>
              <a:buBlip>
                <a:blip r:embed="rId3"/>
              </a:buBlip>
            </a:pPr>
            <a:r>
              <a:rPr lang="fr-FR" sz="2600" dirty="0">
                <a:effectLst>
                  <a:outerShdw blurRad="38100" dist="38100" dir="2700000" algn="tl">
                    <a:srgbClr val="000000">
                      <a:alpha val="43137"/>
                    </a:srgbClr>
                  </a:outerShdw>
                </a:effectLst>
              </a:rPr>
              <a:t>CHAINES AGRO-ALIMENTAIRE</a:t>
            </a:r>
          </a:p>
        </p:txBody>
      </p:sp>
      <p:sp>
        <p:nvSpPr>
          <p:cNvPr id="15" name="Rectangle 14"/>
          <p:cNvSpPr/>
          <p:nvPr/>
        </p:nvSpPr>
        <p:spPr>
          <a:xfrm>
            <a:off x="4572000" y="3263652"/>
            <a:ext cx="4310186" cy="892552"/>
          </a:xfrm>
          <a:prstGeom prst="rect">
            <a:avLst/>
          </a:prstGeom>
        </p:spPr>
        <p:txBody>
          <a:bodyPr wrap="square">
            <a:spAutoFit/>
          </a:bodyPr>
          <a:lstStyle/>
          <a:p>
            <a:pPr marL="457200" indent="-457200" defTabSz="914363">
              <a:lnSpc>
                <a:spcPct val="90000"/>
              </a:lnSpc>
              <a:spcBef>
                <a:spcPct val="20000"/>
              </a:spcBef>
              <a:buBlip>
                <a:blip r:embed="rId3"/>
              </a:buBlip>
            </a:pPr>
            <a:r>
              <a:rPr lang="fr-FR" sz="2600" dirty="0" smtClean="0">
                <a:effectLst>
                  <a:outerShdw blurRad="38100" dist="38100" dir="2700000" algn="tl">
                    <a:srgbClr val="000000">
                      <a:alpha val="43137"/>
                    </a:srgbClr>
                  </a:outerShdw>
                </a:effectLst>
              </a:rPr>
              <a:t>FRUITS &amp; LEGUMES</a:t>
            </a:r>
          </a:p>
          <a:p>
            <a:pPr marL="457200" indent="-457200" defTabSz="914363">
              <a:lnSpc>
                <a:spcPct val="90000"/>
              </a:lnSpc>
              <a:spcBef>
                <a:spcPct val="20000"/>
              </a:spcBef>
              <a:buBlip>
                <a:blip r:embed="rId3"/>
              </a:buBlip>
            </a:pPr>
            <a:r>
              <a:rPr lang="fr-FR" sz="2600" dirty="0" err="1" smtClean="0">
                <a:effectLst>
                  <a:outerShdw blurRad="38100" dist="38100" dir="2700000" algn="tl">
                    <a:srgbClr val="000000">
                      <a:alpha val="43137"/>
                    </a:srgbClr>
                  </a:outerShdw>
                </a:effectLst>
              </a:rPr>
              <a:t>Etc</a:t>
            </a:r>
            <a:r>
              <a:rPr lang="fr-FR" sz="2600" dirty="0" smtClean="0">
                <a:effectLst>
                  <a:outerShdw blurRad="38100" dist="38100" dir="2700000" algn="tl">
                    <a:srgbClr val="000000">
                      <a:alpha val="43137"/>
                    </a:srgbClr>
                  </a:outerShdw>
                </a:effectLst>
              </a:rPr>
              <a:t> …</a:t>
            </a:r>
            <a:endParaRPr lang="fr-FR" sz="26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389859229"/>
      </p:ext>
    </p:extLst>
  </p:cSld>
  <p:clrMapOvr>
    <a:masterClrMapping/>
  </p:clrMapOvr>
  <p:transition spd="slow" advClick="0" advTm="1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2000"/>
                                        <p:tgtEl>
                                          <p:spTgt spid="3">
                                            <p:txEl>
                                              <p:pRg st="0" end="0"/>
                                            </p:txEl>
                                          </p:spTgt>
                                        </p:tgtEl>
                                      </p:cBhvr>
                                    </p:animEffect>
                                  </p:childTnLst>
                                </p:cTn>
                              </p:par>
                            </p:childTnLst>
                          </p:cTn>
                        </p:par>
                        <p:par>
                          <p:cTn id="18" fill="hold">
                            <p:stCondLst>
                              <p:cond delay="6000"/>
                            </p:stCondLst>
                            <p:childTnLst>
                              <p:par>
                                <p:cTn id="19" presetID="10" presetClass="entr" presetSubtype="0" fill="hold" nodeType="after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2000"/>
                                        <p:tgtEl>
                                          <p:spTgt spid="6">
                                            <p:txEl>
                                              <p:pRg st="1" end="1"/>
                                            </p:txEl>
                                          </p:spTgt>
                                        </p:tgtEl>
                                      </p:cBhvr>
                                    </p:animEffect>
                                  </p:childTnLst>
                                </p:cTn>
                              </p:par>
                            </p:childTnLst>
                          </p:cTn>
                        </p:par>
                        <p:par>
                          <p:cTn id="26" fill="hold">
                            <p:stCondLst>
                              <p:cond delay="10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2000"/>
                                        <p:tgtEl>
                                          <p:spTgt spid="6">
                                            <p:txEl>
                                              <p:pRg st="2" end="2"/>
                                            </p:txEl>
                                          </p:spTgt>
                                        </p:tgtEl>
                                      </p:cBhvr>
                                    </p:animEffect>
                                  </p:childTnLst>
                                </p:cTn>
                              </p:par>
                            </p:childTnLst>
                          </p:cTn>
                        </p:par>
                        <p:par>
                          <p:cTn id="30" fill="hold">
                            <p:stCondLst>
                              <p:cond delay="120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2000"/>
                                        <p:tgtEl>
                                          <p:spTgt spid="6">
                                            <p:txEl>
                                              <p:pRg st="3" end="3"/>
                                            </p:txEl>
                                          </p:spTgt>
                                        </p:tgtEl>
                                      </p:cBhvr>
                                    </p:animEffect>
                                  </p:childTnLst>
                                </p:cTn>
                              </p:par>
                            </p:childTnLst>
                          </p:cTn>
                        </p:par>
                        <p:par>
                          <p:cTn id="34" fill="hold">
                            <p:stCondLst>
                              <p:cond delay="14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2000"/>
                                        <p:tgtEl>
                                          <p:spTgt spid="6">
                                            <p:txEl>
                                              <p:pRg st="4" end="4"/>
                                            </p:txEl>
                                          </p:spTgt>
                                        </p:tgtEl>
                                      </p:cBhvr>
                                    </p:animEffect>
                                  </p:childTnLst>
                                </p:cTn>
                              </p:par>
                            </p:childTnLst>
                          </p:cTn>
                        </p:par>
                        <p:par>
                          <p:cTn id="38" fill="hold">
                            <p:stCondLst>
                              <p:cond delay="16000"/>
                            </p:stCondLst>
                            <p:childTnLst>
                              <p:par>
                                <p:cTn id="39" presetID="10" presetClass="entr" presetSubtype="0" fill="hold" nodeType="after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fade">
                                      <p:cBhvr>
                                        <p:cTn id="41" dur="2000"/>
                                        <p:tgtEl>
                                          <p:spTgt spid="1028"/>
                                        </p:tgtEl>
                                      </p:cBhvr>
                                    </p:animEffect>
                                  </p:childTnLst>
                                </p:cTn>
                              </p:par>
                            </p:childTnLst>
                          </p:cTn>
                        </p:par>
                        <p:par>
                          <p:cTn id="42" fill="hold">
                            <p:stCondLst>
                              <p:cond delay="18000"/>
                            </p:stCondLst>
                            <p:childTnLst>
                              <p:par>
                                <p:cTn id="43" presetID="10" presetClass="entr" presetSubtype="0"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2000"/>
                                        <p:tgtEl>
                                          <p:spTgt spid="4"/>
                                        </p:tgtEl>
                                      </p:cBhvr>
                                    </p:animEffect>
                                  </p:childTnLst>
                                </p:cTn>
                              </p:par>
                            </p:childTnLst>
                          </p:cTn>
                        </p:par>
                        <p:par>
                          <p:cTn id="46" fill="hold">
                            <p:stCondLst>
                              <p:cond delay="20000"/>
                            </p:stCondLst>
                            <p:childTnLst>
                              <p:par>
                                <p:cTn id="47" presetID="10"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516" y="2204864"/>
            <a:ext cx="8712968" cy="936104"/>
          </a:xfrm>
        </p:spPr>
        <p:txBody>
          <a:bodyPr/>
          <a:lstStyle/>
          <a:p>
            <a:pPr algn="ctr"/>
            <a:r>
              <a:rPr lang="fr-FR" sz="8000" b="1" i="1" spc="-642" noProof="1">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mn-lt"/>
                <a:cs typeface="+mn-cs"/>
              </a:rPr>
              <a:t>Notre Solution :</a:t>
            </a:r>
          </a:p>
        </p:txBody>
      </p:sp>
      <p:sp>
        <p:nvSpPr>
          <p:cNvPr id="3" name="Subtitle 2"/>
          <p:cNvSpPr>
            <a:spLocks noGrp="1"/>
          </p:cNvSpPr>
          <p:nvPr>
            <p:ph type="subTitle" idx="1"/>
          </p:nvPr>
        </p:nvSpPr>
        <p:spPr>
          <a:xfrm>
            <a:off x="730249" y="4344988"/>
            <a:ext cx="7681913" cy="1293812"/>
          </a:xfrm>
        </p:spPr>
        <p:txBody>
          <a:bodyPr>
            <a:noAutofit/>
          </a:bodyPr>
          <a:lstStyle/>
          <a:p>
            <a:pPr algn="ctr" defTabSz="914400"/>
            <a:r>
              <a:rPr lang="fr-FR" sz="10000" spc="-150" noProof="1">
                <a:ln w="3175">
                  <a:noFill/>
                </a:ln>
                <a:gradFill flip="none" rotWithShape="1">
                  <a:gsLst>
                    <a:gs pos="78750">
                      <a:schemeClr val="accent1"/>
                    </a:gs>
                    <a:gs pos="0">
                      <a:schemeClr val="accent1">
                        <a:lumMod val="20000"/>
                        <a:lumOff val="80000"/>
                      </a:schemeClr>
                    </a:gs>
                    <a:gs pos="36000">
                      <a:schemeClr val="accent1">
                        <a:lumMod val="40000"/>
                        <a:lumOff val="60000"/>
                      </a:schemeClr>
                    </a:gs>
                    <a:gs pos="86000">
                      <a:schemeClr val="accent1"/>
                    </a:gs>
                  </a:gsLst>
                  <a:lin ang="5400000" scaled="0"/>
                  <a:tileRect/>
                </a:gradFill>
                <a:effectLst>
                  <a:outerShdw blurRad="50800" dist="38100" dir="2700000" algn="tl">
                    <a:prstClr val="black">
                      <a:alpha val="40000"/>
                    </a:prstClr>
                  </a:outerShdw>
                </a:effectLst>
                <a:latin typeface="+mj-lt"/>
                <a:cs typeface="Arial"/>
              </a:rPr>
              <a:t>OzonAqua</a:t>
            </a:r>
          </a:p>
        </p:txBody>
      </p:sp>
    </p:spTree>
    <p:custDataLst>
      <p:tags r:id="rId1"/>
    </p:custDataLst>
    <p:extLst>
      <p:ext uri="{BB962C8B-B14F-4D97-AF65-F5344CB8AC3E}">
        <p14:creationId xmlns:p14="http://schemas.microsoft.com/office/powerpoint/2010/main" val="1607148877"/>
      </p:ext>
    </p:extLst>
  </p:cSld>
  <p:clrMapOvr>
    <a:masterClrMapping/>
  </p:clrMapOvr>
  <p:transition spd="slow" advClick="0" advTm="12367">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par>
                          <p:cTn id="10" fill="hold">
                            <p:stCondLst>
                              <p:cond delay="1600"/>
                            </p:stCondLst>
                            <p:childTnLst>
                              <p:par>
                                <p:cTn id="11" presetID="64" presetClass="path" presetSubtype="0" accel="50000" decel="50000" fill="hold" grpId="1" nodeType="afterEffect">
                                  <p:stCondLst>
                                    <p:cond delay="0"/>
                                  </p:stCondLst>
                                  <p:childTnLst>
                                    <p:animMotion origin="layout" path="M 0 0 L 0 -0.25 E" pathEditMode="relative" ptsTypes="">
                                      <p:cBhvr>
                                        <p:cTn id="12" dur="2000" fill="hold"/>
                                        <p:tgtEl>
                                          <p:spTgt spid="2"/>
                                        </p:tgtEl>
                                        <p:attrNameLst>
                                          <p:attrName>ppt_x</p:attrName>
                                          <p:attrName>ppt_y</p:attrName>
                                        </p:attrNameLst>
                                      </p:cBhvr>
                                    </p:animMotion>
                                  </p:childTnLst>
                                </p:cTn>
                              </p:par>
                            </p:childTnLst>
                          </p:cTn>
                        </p:par>
                        <p:par>
                          <p:cTn id="13" fill="hold">
                            <p:stCondLst>
                              <p:cond delay="3600"/>
                            </p:stCondLst>
                            <p:childTnLst>
                              <p:par>
                                <p:cTn id="14" presetID="10" presetClass="entr" presetSubtype="0" fill="hold" grpId="1" nodeType="afterEffect">
                                  <p:stCondLst>
                                    <p:cond delay="0"/>
                                  </p:stCondLst>
                                  <p:iterate type="lt">
                                    <p:tmPct val="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600"/>
                                        <p:tgtEl>
                                          <p:spTgt spid="3">
                                            <p:txEl>
                                              <p:pRg st="0" end="0"/>
                                            </p:txEl>
                                          </p:spTgt>
                                        </p:tgtEl>
                                      </p:cBhvr>
                                    </p:animEffect>
                                  </p:childTnLst>
                                </p:cTn>
                              </p:par>
                            </p:childTnLst>
                          </p:cTn>
                        </p:par>
                        <p:par>
                          <p:cTn id="17" fill="hold">
                            <p:stCondLst>
                              <p:cond delay="5200"/>
                            </p:stCondLst>
                            <p:childTnLst>
                              <p:par>
                                <p:cTn id="18" presetID="34" presetClass="emph" presetSubtype="0" fill="hold" grpId="0" nodeType="afterEffect">
                                  <p:stCondLst>
                                    <p:cond delay="0"/>
                                  </p:stCondLst>
                                  <p:iterate type="lt">
                                    <p:tmPct val="10000"/>
                                  </p:iterate>
                                  <p:childTnLst>
                                    <p:animMotion origin="layout" path="M 1.66667E-6 4.07407E-6 L -0.01146 -0.21343 " pathEditMode="relative" rAng="0" ptsTypes="AA">
                                      <p:cBhvr>
                                        <p:cTn id="19" dur="750" accel="50000" decel="50000" autoRev="1" fill="hold">
                                          <p:stCondLst>
                                            <p:cond delay="0"/>
                                          </p:stCondLst>
                                        </p:cTn>
                                        <p:tgtEl>
                                          <p:spTgt spid="3">
                                            <p:txEl>
                                              <p:pRg st="0" end="0"/>
                                            </p:txEl>
                                          </p:spTgt>
                                        </p:tgtEl>
                                        <p:attrNameLst>
                                          <p:attrName>ppt_x</p:attrName>
                                          <p:attrName>ppt_y</p:attrName>
                                        </p:attrNameLst>
                                      </p:cBhvr>
                                      <p:rCtr x="-573" y="-10671"/>
                                    </p:animMotion>
                                    <p:animRot by="1500000">
                                      <p:cBhvr>
                                        <p:cTn id="20" dur="375" fill="hold">
                                          <p:stCondLst>
                                            <p:cond delay="0"/>
                                          </p:stCondLst>
                                        </p:cTn>
                                        <p:tgtEl>
                                          <p:spTgt spid="3">
                                            <p:txEl>
                                              <p:pRg st="0" end="0"/>
                                            </p:txEl>
                                          </p:spTgt>
                                        </p:tgtEl>
                                        <p:attrNameLst>
                                          <p:attrName>r</p:attrName>
                                        </p:attrNameLst>
                                      </p:cBhvr>
                                    </p:animRot>
                                    <p:animRot by="-1500000">
                                      <p:cBhvr>
                                        <p:cTn id="21" dur="375" fill="hold">
                                          <p:stCondLst>
                                            <p:cond delay="375"/>
                                          </p:stCondLst>
                                        </p:cTn>
                                        <p:tgtEl>
                                          <p:spTgt spid="3">
                                            <p:txEl>
                                              <p:pRg st="0" end="0"/>
                                            </p:txEl>
                                          </p:spTgt>
                                        </p:tgtEl>
                                        <p:attrNameLst>
                                          <p:attrName>r</p:attrName>
                                        </p:attrNameLst>
                                      </p:cBhvr>
                                    </p:animRot>
                                    <p:animRot by="-1500000">
                                      <p:cBhvr>
                                        <p:cTn id="22" dur="375" fill="hold">
                                          <p:stCondLst>
                                            <p:cond delay="750"/>
                                          </p:stCondLst>
                                        </p:cTn>
                                        <p:tgtEl>
                                          <p:spTgt spid="3">
                                            <p:txEl>
                                              <p:pRg st="0" end="0"/>
                                            </p:txEl>
                                          </p:spTgt>
                                        </p:tgtEl>
                                        <p:attrNameLst>
                                          <p:attrName>r</p:attrName>
                                        </p:attrNameLst>
                                      </p:cBhvr>
                                    </p:animRot>
                                    <p:animRot by="1500000">
                                      <p:cBhvr>
                                        <p:cTn id="23" dur="375" fill="hold">
                                          <p:stCondLst>
                                            <p:cond delay="1125"/>
                                          </p:stCondLst>
                                        </p:cTn>
                                        <p:tgtEl>
                                          <p:spTgt spid="3">
                                            <p:txEl>
                                              <p:pRg st="0" end="0"/>
                                            </p:txEl>
                                          </p:spTgt>
                                        </p:tgtEl>
                                        <p:attrNameLst>
                                          <p:attrName>r</p:attrName>
                                        </p:attrNameLst>
                                      </p:cBhvr>
                                    </p:animRot>
                                  </p:childTnLst>
                                </p:cTn>
                              </p:par>
                            </p:childTnLst>
                          </p:cTn>
                        </p:par>
                        <p:par>
                          <p:cTn id="24" fill="hold">
                            <p:stCondLst>
                              <p:cond delay="7750"/>
                            </p:stCondLst>
                            <p:childTnLst>
                              <p:par>
                                <p:cTn id="25" presetID="64" presetClass="path" presetSubtype="0" accel="50000" decel="50000" fill="hold" grpId="3" nodeType="afterEffect">
                                  <p:stCondLst>
                                    <p:cond delay="0"/>
                                  </p:stCondLst>
                                  <p:iterate type="lt">
                                    <p:tmPct val="0"/>
                                  </p:iterate>
                                  <p:childTnLst>
                                    <p:animMotion origin="layout" path="M 1.66667E-6 4.07407E-6 L -0.00365 -0.21343 " pathEditMode="relative" rAng="0" ptsTypes="AA">
                                      <p:cBhvr>
                                        <p:cTn id="26" dur="2000" fill="hold"/>
                                        <p:tgtEl>
                                          <p:spTgt spid="3">
                                            <p:txEl>
                                              <p:pRg st="0" end="0"/>
                                            </p:txEl>
                                          </p:spTgt>
                                        </p:tgtEl>
                                        <p:attrNameLst>
                                          <p:attrName>ppt_x</p:attrName>
                                          <p:attrName>ppt_y</p:attrName>
                                        </p:attrNameLst>
                                      </p:cBhvr>
                                      <p:rCtr x="-191" y="-1067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P spid="3" grpId="3"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81000" y="476672"/>
            <a:ext cx="8382000" cy="332398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mn-lt"/>
                <a:cs typeface="+mn-cs"/>
              </a:rPr>
              <a:t>Une station compacte </a:t>
            </a:r>
            <a:r>
              <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mn-lt"/>
                <a:cs typeface="+mn-cs"/>
              </a:rPr>
              <a:t>et </a:t>
            </a:r>
            <a:r>
              <a:rPr lang="fr-FR" sz="8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mn-lt"/>
                <a:cs typeface="+mn-cs"/>
              </a:rPr>
              <a:t>mobile avec des atouts majeurs:</a:t>
            </a:r>
            <a:endParaRPr lang="fr-FR" sz="80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mn-lt"/>
              <a:cs typeface="+mn-cs"/>
            </a:endParaRPr>
          </a:p>
        </p:txBody>
      </p:sp>
      <p:sp>
        <p:nvSpPr>
          <p:cNvPr id="5" name="Espace réservé du texte 2"/>
          <p:cNvSpPr>
            <a:spLocks noGrp="1"/>
          </p:cNvSpPr>
          <p:nvPr>
            <p:ph type="body" sz="quarter" idx="10"/>
          </p:nvPr>
        </p:nvSpPr>
        <p:spPr>
          <a:xfrm>
            <a:off x="368052" y="5099585"/>
            <a:ext cx="4191000" cy="498598"/>
          </a:xfrm>
        </p:spPr>
        <p:txBody>
          <a:bodyPr/>
          <a:lstStyle/>
          <a:p>
            <a:pPr marL="0" indent="0" algn="ctr">
              <a:buNone/>
            </a:pPr>
            <a:r>
              <a:rPr lang="fr-FR"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Sur le plan sanitaire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9990" y="4127914"/>
            <a:ext cx="3005137"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Espace réservé du texte 2"/>
          <p:cNvSpPr txBox="1">
            <a:spLocks/>
          </p:cNvSpPr>
          <p:nvPr/>
        </p:nvSpPr>
        <p:spPr>
          <a:xfrm>
            <a:off x="4572000" y="5092243"/>
            <a:ext cx="4191000" cy="498598"/>
          </a:xfrm>
          <a:prstGeom prst="rect">
            <a:avLst/>
          </a:prstGeom>
        </p:spPr>
        <p:txBody>
          <a:bodyPr vert="horz" lIns="0" tIns="0" rIns="0" bIns="0" rtlCol="0">
            <a:spAutoFit/>
          </a:bodyPr>
          <a:lstStyle>
            <a:lvl1pPr marL="457200" indent="-457200" algn="l" defTabSz="914363" rtl="0" eaLnBrk="1" latinLnBrk="0" hangingPunct="1">
              <a:lnSpc>
                <a:spcPct val="90000"/>
              </a:lnSpc>
              <a:spcBef>
                <a:spcPct val="20000"/>
              </a:spcBef>
              <a:buFontTx/>
              <a:buBlip>
                <a:blip r:embed="rId3"/>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4"/>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4"/>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36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Sur le plan pratique</a:t>
            </a:r>
          </a:p>
        </p:txBody>
      </p:sp>
    </p:spTree>
    <p:extLst>
      <p:ext uri="{BB962C8B-B14F-4D97-AF65-F5344CB8AC3E}">
        <p14:creationId xmlns:p14="http://schemas.microsoft.com/office/powerpoint/2010/main" val="1231471115"/>
      </p:ext>
    </p:extLst>
  </p:cSld>
  <p:clrMapOvr>
    <a:masterClrMapping/>
  </p:clrMapOvr>
  <p:transition spd="slow" advClick="0" advTm="385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800" fill="hold"/>
                                        <p:tgtEl>
                                          <p:spTgt spid="4"/>
                                        </p:tgtEl>
                                        <p:attrNameLst>
                                          <p:attrName>ppt_w</p:attrName>
                                        </p:attrNameLst>
                                      </p:cBhvr>
                                      <p:tavLst>
                                        <p:tav tm="0">
                                          <p:val>
                                            <p:fltVal val="0"/>
                                          </p:val>
                                        </p:tav>
                                        <p:tav tm="100000">
                                          <p:val>
                                            <p:strVal val="#ppt_w"/>
                                          </p:val>
                                        </p:tav>
                                      </p:tavLst>
                                    </p:anim>
                                    <p:anim calcmode="lin" valueType="num">
                                      <p:cBhvr>
                                        <p:cTn id="8" dur="1800" fill="hold"/>
                                        <p:tgtEl>
                                          <p:spTgt spid="4"/>
                                        </p:tgtEl>
                                        <p:attrNameLst>
                                          <p:attrName>ppt_h</p:attrName>
                                        </p:attrNameLst>
                                      </p:cBhvr>
                                      <p:tavLst>
                                        <p:tav tm="0">
                                          <p:val>
                                            <p:fltVal val="0"/>
                                          </p:val>
                                        </p:tav>
                                        <p:tav tm="100000">
                                          <p:val>
                                            <p:strVal val="#ppt_h"/>
                                          </p:val>
                                        </p:tav>
                                      </p:tavLst>
                                    </p:anim>
                                    <p:animEffect transition="in" filter="fade">
                                      <p:cBhvr>
                                        <p:cTn id="9" dur="1800"/>
                                        <p:tgtEl>
                                          <p:spTgt spid="4"/>
                                        </p:tgtEl>
                                      </p:cBhvr>
                                    </p:animEffect>
                                  </p:childTnLst>
                                </p:cTn>
                              </p:par>
                            </p:childTnLst>
                          </p:cTn>
                        </p:par>
                        <p:par>
                          <p:cTn id="10" fill="hold">
                            <p:stCondLst>
                              <p:cond delay="18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2300"/>
                            </p:stCondLst>
                            <p:childTnLst>
                              <p:par>
                                <p:cTn id="17" presetID="53" presetClass="entr" presetSubtype="16" fill="hold" grpId="0"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2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2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1" dur="2000"/>
                                        <p:tgtEl>
                                          <p:spTgt spid="5">
                                            <p:txEl>
                                              <p:pRg st="0" end="0"/>
                                            </p:txEl>
                                          </p:spTgt>
                                        </p:tgtEl>
                                      </p:cBhvr>
                                    </p:animEffect>
                                  </p:childTnLst>
                                </p:cTn>
                              </p:par>
                            </p:childTnLst>
                          </p:cTn>
                        </p:par>
                        <p:par>
                          <p:cTn id="22" fill="hold">
                            <p:stCondLst>
                              <p:cond delay="43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2000" fill="hold"/>
                                        <p:tgtEl>
                                          <p:spTgt spid="7"/>
                                        </p:tgtEl>
                                        <p:attrNameLst>
                                          <p:attrName>ppt_w</p:attrName>
                                        </p:attrNameLst>
                                      </p:cBhvr>
                                      <p:tavLst>
                                        <p:tav tm="0">
                                          <p:val>
                                            <p:fltVal val="0"/>
                                          </p:val>
                                        </p:tav>
                                        <p:tav tm="100000">
                                          <p:val>
                                            <p:strVal val="#ppt_w"/>
                                          </p:val>
                                        </p:tav>
                                      </p:tavLst>
                                    </p:anim>
                                    <p:anim calcmode="lin" valueType="num">
                                      <p:cBhvr>
                                        <p:cTn id="26" dur="2000" fill="hold"/>
                                        <p:tgtEl>
                                          <p:spTgt spid="7"/>
                                        </p:tgtEl>
                                        <p:attrNameLst>
                                          <p:attrName>ppt_h</p:attrName>
                                        </p:attrNameLst>
                                      </p:cBhvr>
                                      <p:tavLst>
                                        <p:tav tm="0">
                                          <p:val>
                                            <p:fltVal val="0"/>
                                          </p:val>
                                        </p:tav>
                                        <p:tav tm="100000">
                                          <p:val>
                                            <p:strVal val="#ppt_h"/>
                                          </p:val>
                                        </p:tav>
                                      </p:tavLst>
                                    </p:anim>
                                    <p:animEffect transition="in" filter="fade">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503548" y="2924944"/>
            <a:ext cx="8136904" cy="6069354"/>
          </a:xfrm>
        </p:spPr>
        <p:txBody>
          <a:bodyPr/>
          <a:lstStyle/>
          <a:p>
            <a:r>
              <a:rPr lang="fr-FR" dirty="0" smtClean="0"/>
              <a:t>Une neutralisation </a:t>
            </a:r>
            <a:r>
              <a:rPr lang="fr-FR" dirty="0"/>
              <a:t>avant le rejet dans le réseau urbain conformément aux normes de l’agence de l’eau</a:t>
            </a:r>
            <a:r>
              <a:rPr lang="fr-FR" dirty="0" smtClean="0"/>
              <a:t>.</a:t>
            </a:r>
          </a:p>
          <a:p>
            <a:pPr lvl="1">
              <a:buFont typeface="Wingdings" pitchFamily="2" charset="2"/>
              <a:buChar char="Ø"/>
            </a:pPr>
            <a:r>
              <a:rPr lang="fr-FR" dirty="0" smtClean="0"/>
              <a:t>Par l’inactivation conformément à la législation :</a:t>
            </a:r>
          </a:p>
          <a:p>
            <a:pPr lvl="2"/>
            <a:r>
              <a:rPr lang="fr-FR" dirty="0" smtClean="0"/>
              <a:t>Des micropolluants organiques</a:t>
            </a:r>
          </a:p>
          <a:p>
            <a:pPr lvl="2"/>
            <a:r>
              <a:rPr lang="fr-FR" dirty="0" smtClean="0"/>
              <a:t>Des mousses et champignons</a:t>
            </a:r>
          </a:p>
          <a:p>
            <a:pPr lvl="2"/>
            <a:r>
              <a:rPr lang="fr-FR" dirty="0" smtClean="0"/>
              <a:t>De la matière organique , et biodégradation.</a:t>
            </a:r>
          </a:p>
          <a:p>
            <a:pPr lvl="1">
              <a:buFont typeface="Wingdings" pitchFamily="2" charset="2"/>
              <a:buChar char="Ø"/>
            </a:pPr>
            <a:r>
              <a:rPr lang="fr-FR" dirty="0" smtClean="0"/>
              <a:t>Par la suppression </a:t>
            </a:r>
            <a:r>
              <a:rPr lang="fr-FR" dirty="0"/>
              <a:t>:</a:t>
            </a:r>
          </a:p>
          <a:p>
            <a:pPr lvl="2"/>
            <a:r>
              <a:rPr lang="fr-FR" dirty="0" smtClean="0"/>
              <a:t>Du biofilm</a:t>
            </a:r>
            <a:endParaRPr lang="fr-FR" dirty="0"/>
          </a:p>
          <a:p>
            <a:pPr lvl="2"/>
            <a:r>
              <a:rPr lang="fr-FR" dirty="0" smtClean="0"/>
              <a:t>Des </a:t>
            </a:r>
            <a:r>
              <a:rPr lang="fr-FR" dirty="0"/>
              <a:t>levures</a:t>
            </a:r>
          </a:p>
          <a:p>
            <a:pPr lvl="2"/>
            <a:r>
              <a:rPr lang="fr-FR" dirty="0" smtClean="0"/>
              <a:t>Des </a:t>
            </a:r>
            <a:r>
              <a:rPr lang="fr-FR" dirty="0"/>
              <a:t>odeurs</a:t>
            </a:r>
          </a:p>
          <a:p>
            <a:pPr lvl="2"/>
            <a:r>
              <a:rPr lang="fr-FR" dirty="0" smtClean="0"/>
              <a:t>Des </a:t>
            </a:r>
            <a:r>
              <a:rPr lang="fr-FR" dirty="0"/>
              <a:t>goûts parasites</a:t>
            </a:r>
          </a:p>
          <a:p>
            <a:pPr lvl="2"/>
            <a:r>
              <a:rPr lang="fr-FR" dirty="0" smtClean="0"/>
              <a:t>Des </a:t>
            </a:r>
            <a:r>
              <a:rPr lang="fr-FR" dirty="0"/>
              <a:t>produits de </a:t>
            </a:r>
            <a:r>
              <a:rPr lang="fr-FR" dirty="0" smtClean="0"/>
              <a:t>fermentation</a:t>
            </a:r>
            <a:endParaRPr lang="fr-FR" dirty="0"/>
          </a:p>
          <a:p>
            <a:endParaRPr lang="fr-FR" dirty="0"/>
          </a:p>
        </p:txBody>
      </p:sp>
      <p:sp>
        <p:nvSpPr>
          <p:cNvPr id="4" name="Titre 3"/>
          <p:cNvSpPr>
            <a:spLocks noGrp="1"/>
          </p:cNvSpPr>
          <p:nvPr>
            <p:ph type="title"/>
          </p:nvPr>
        </p:nvSpPr>
        <p:spPr>
          <a:xfrm>
            <a:off x="381000" y="230188"/>
            <a:ext cx="8382000" cy="664797"/>
          </a:xfrm>
        </p:spPr>
        <p:txBody>
          <a:bodyPr/>
          <a:lstStyle/>
          <a:p>
            <a:r>
              <a:rPr lang="fr-FR" dirty="0"/>
              <a:t>Sur le plan sanitaire </a:t>
            </a:r>
            <a:r>
              <a:rPr lang="fr-FR" dirty="0" smtClean="0"/>
              <a:t>:</a:t>
            </a:r>
            <a:endParaRPr lang="fr-FR" dirty="0"/>
          </a:p>
        </p:txBody>
      </p:sp>
    </p:spTree>
    <p:custDataLst>
      <p:tags r:id="rId1"/>
    </p:custDataLst>
    <p:extLst>
      <p:ext uri="{BB962C8B-B14F-4D97-AF65-F5344CB8AC3E}">
        <p14:creationId xmlns:p14="http://schemas.microsoft.com/office/powerpoint/2010/main" val="1707304583"/>
      </p:ext>
    </p:extLst>
  </p:cSld>
  <p:clrMapOvr>
    <a:masterClrMapping/>
  </p:clrMapOvr>
  <p:transition spd="slow" advClick="0" advTm="25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3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3000"/>
                                        <p:tgtEl>
                                          <p:spTgt spid="3">
                                            <p:txEl>
                                              <p:pRg st="0" end="0"/>
                                            </p:txEl>
                                          </p:spTgt>
                                        </p:tgtEl>
                                      </p:cBhvr>
                                    </p:animEffect>
                                  </p:childTnLst>
                                </p:cTn>
                              </p:par>
                            </p:childTnLst>
                          </p:cTn>
                        </p:par>
                        <p:par>
                          <p:cTn id="10" fill="hold">
                            <p:stCondLst>
                              <p:cond delay="3000"/>
                            </p:stCondLst>
                            <p:childTnLst>
                              <p:par>
                                <p:cTn id="11" presetID="42" presetClass="path" presetSubtype="0" accel="50000" decel="50000" fill="hold" nodeType="afterEffect">
                                  <p:stCondLst>
                                    <p:cond delay="0"/>
                                  </p:stCondLst>
                                  <p:childTnLst>
                                    <p:animMotion origin="layout" path="M -2.77778E-7 1.85185E-6 L -0.00434 -0.27292 " pathEditMode="relative" rAng="0" ptsTypes="AA">
                                      <p:cBhvr>
                                        <p:cTn id="12" dur="3000" fill="hold"/>
                                        <p:tgtEl>
                                          <p:spTgt spid="3">
                                            <p:txEl>
                                              <p:pRg st="0" end="0"/>
                                            </p:txEl>
                                          </p:spTgt>
                                        </p:tgtEl>
                                        <p:attrNameLst>
                                          <p:attrName>ppt_x</p:attrName>
                                          <p:attrName>ppt_y</p:attrName>
                                        </p:attrNameLst>
                                      </p:cBhvr>
                                      <p:rCtr x="-226" y="-13657"/>
                                    </p:animMotion>
                                  </p:childTnLst>
                                </p:cTn>
                              </p:par>
                            </p:childTnLst>
                          </p:cTn>
                        </p:par>
                        <p:par>
                          <p:cTn id="13" fill="hold">
                            <p:stCondLst>
                              <p:cond delay="6000"/>
                            </p:stCondLst>
                            <p:childTnLst>
                              <p:par>
                                <p:cTn id="14" presetID="53"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3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3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3000"/>
                                        <p:tgtEl>
                                          <p:spTgt spid="3">
                                            <p:txEl>
                                              <p:pRg st="1" end="1"/>
                                            </p:txEl>
                                          </p:spTgt>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3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3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3000"/>
                                        <p:tgtEl>
                                          <p:spTgt spid="3">
                                            <p:txEl>
                                              <p:pRg st="2" end="2"/>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3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3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3000"/>
                                        <p:tgtEl>
                                          <p:spTgt spid="3">
                                            <p:txEl>
                                              <p:pRg st="3" end="3"/>
                                            </p:tx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3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3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3000"/>
                                        <p:tgtEl>
                                          <p:spTgt spid="3">
                                            <p:txEl>
                                              <p:pRg st="4" end="4"/>
                                            </p:txEl>
                                          </p:spTgt>
                                        </p:tgtEl>
                                      </p:cBhvr>
                                    </p:animEffect>
                                  </p:childTnLst>
                                </p:cTn>
                              </p:par>
                            </p:childTnLst>
                          </p:cTn>
                        </p:par>
                        <p:par>
                          <p:cTn id="34" fill="hold">
                            <p:stCondLst>
                              <p:cond delay="9000"/>
                            </p:stCondLst>
                            <p:childTnLst>
                              <p:par>
                                <p:cTn id="35" presetID="64" presetClass="path" presetSubtype="0" accel="50000" decel="50000" fill="hold" nodeType="afterEffect">
                                  <p:stCondLst>
                                    <p:cond delay="0"/>
                                  </p:stCondLst>
                                  <p:childTnLst>
                                    <p:animMotion origin="layout" path="M 0 0 L 0 -0.25 E" pathEditMode="relative" ptsTypes="">
                                      <p:cBhvr>
                                        <p:cTn id="36" dur="3000" fill="hold"/>
                                        <p:tgtEl>
                                          <p:spTgt spid="3">
                                            <p:txEl>
                                              <p:pRg st="1" end="1"/>
                                            </p:txEl>
                                          </p:spTgt>
                                        </p:tgtEl>
                                        <p:attrNameLst>
                                          <p:attrName>ppt_x</p:attrName>
                                          <p:attrName>ppt_y</p:attrName>
                                        </p:attrNameLst>
                                      </p:cBhvr>
                                    </p:animMotion>
                                  </p:childTnLst>
                                </p:cTn>
                              </p:par>
                              <p:par>
                                <p:cTn id="37" presetID="64" presetClass="path" presetSubtype="0" accel="50000" decel="50000" fill="hold" nodeType="withEffect">
                                  <p:stCondLst>
                                    <p:cond delay="0"/>
                                  </p:stCondLst>
                                  <p:childTnLst>
                                    <p:animMotion origin="layout" path="M 0 0 L 0 -0.25 E" pathEditMode="relative" ptsTypes="">
                                      <p:cBhvr>
                                        <p:cTn id="38" dur="3000" fill="hold"/>
                                        <p:tgtEl>
                                          <p:spTgt spid="3">
                                            <p:txEl>
                                              <p:pRg st="2" end="2"/>
                                            </p:txEl>
                                          </p:spTgt>
                                        </p:tgtEl>
                                        <p:attrNameLst>
                                          <p:attrName>ppt_x</p:attrName>
                                          <p:attrName>ppt_y</p:attrName>
                                        </p:attrNameLst>
                                      </p:cBhvr>
                                    </p:animMotion>
                                  </p:childTnLst>
                                </p:cTn>
                              </p:par>
                              <p:par>
                                <p:cTn id="39" presetID="64" presetClass="path" presetSubtype="0" accel="50000" decel="50000" fill="hold" nodeType="withEffect">
                                  <p:stCondLst>
                                    <p:cond delay="0"/>
                                  </p:stCondLst>
                                  <p:childTnLst>
                                    <p:animMotion origin="layout" path="M 0 0 L 0 -0.25 E" pathEditMode="relative" ptsTypes="">
                                      <p:cBhvr>
                                        <p:cTn id="40" dur="3000" fill="hold"/>
                                        <p:tgtEl>
                                          <p:spTgt spid="3">
                                            <p:txEl>
                                              <p:pRg st="3" end="3"/>
                                            </p:txEl>
                                          </p:spTgt>
                                        </p:tgtEl>
                                        <p:attrNameLst>
                                          <p:attrName>ppt_x</p:attrName>
                                          <p:attrName>ppt_y</p:attrName>
                                        </p:attrNameLst>
                                      </p:cBhvr>
                                    </p:animMotion>
                                  </p:childTnLst>
                                </p:cTn>
                              </p:par>
                              <p:par>
                                <p:cTn id="41" presetID="64" presetClass="path" presetSubtype="0" accel="50000" decel="50000" fill="hold" nodeType="withEffect">
                                  <p:stCondLst>
                                    <p:cond delay="0"/>
                                  </p:stCondLst>
                                  <p:childTnLst>
                                    <p:animMotion origin="layout" path="M 0 0 L 0 -0.25 E" pathEditMode="relative" ptsTypes="">
                                      <p:cBhvr>
                                        <p:cTn id="42" dur="3000" fill="hold"/>
                                        <p:tgtEl>
                                          <p:spTgt spid="3">
                                            <p:txEl>
                                              <p:pRg st="4" end="4"/>
                                            </p:txEl>
                                          </p:spTgt>
                                        </p:tgtEl>
                                        <p:attrNameLst>
                                          <p:attrName>ppt_x</p:attrName>
                                          <p:attrName>ppt_y</p:attrName>
                                        </p:attrNameLst>
                                      </p:cBhvr>
                                    </p:animMotion>
                                  </p:childTnLst>
                                </p:cTn>
                              </p:par>
                            </p:childTnLst>
                          </p:cTn>
                        </p:par>
                        <p:par>
                          <p:cTn id="43" fill="hold">
                            <p:stCondLst>
                              <p:cond delay="12000"/>
                            </p:stCondLst>
                            <p:childTnLst>
                              <p:par>
                                <p:cTn id="44" presetID="53" presetClass="entr" presetSubtype="16"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3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3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8" dur="3000"/>
                                        <p:tgtEl>
                                          <p:spTgt spid="3">
                                            <p:txEl>
                                              <p:pRg st="5" end="5"/>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3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2" dur="3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3" dur="3000"/>
                                        <p:tgtEl>
                                          <p:spTgt spid="3">
                                            <p:txEl>
                                              <p:pRg st="6" end="6"/>
                                            </p:txEl>
                                          </p:spTgt>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3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3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3000"/>
                                        <p:tgtEl>
                                          <p:spTgt spid="3">
                                            <p:txEl>
                                              <p:pRg st="7" end="7"/>
                                            </p:tx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p:cTn id="61" dur="3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2" dur="3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3" dur="3000"/>
                                        <p:tgtEl>
                                          <p:spTgt spid="3">
                                            <p:txEl>
                                              <p:pRg st="8" end="8"/>
                                            </p:tx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 calcmode="lin" valueType="num">
                                      <p:cBhvr>
                                        <p:cTn id="66" dur="3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7" dur="30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8" dur="3000"/>
                                        <p:tgtEl>
                                          <p:spTgt spid="3">
                                            <p:txEl>
                                              <p:pRg st="9" end="9"/>
                                            </p:txEl>
                                          </p:spTgt>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p:cTn id="71" dur="3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2" dur="30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3" dur="3000"/>
                                        <p:tgtEl>
                                          <p:spTgt spid="3">
                                            <p:txEl>
                                              <p:pRg st="10" end="10"/>
                                            </p:txEl>
                                          </p:spTgt>
                                        </p:tgtEl>
                                      </p:cBhvr>
                                    </p:animEffect>
                                  </p:childTnLst>
                                </p:cTn>
                              </p:par>
                            </p:childTnLst>
                          </p:cTn>
                        </p:par>
                        <p:par>
                          <p:cTn id="74" fill="hold">
                            <p:stCondLst>
                              <p:cond delay="15000"/>
                            </p:stCondLst>
                            <p:childTnLst>
                              <p:par>
                                <p:cTn id="75" presetID="64" presetClass="path" presetSubtype="0" accel="50000" decel="50000" fill="hold" nodeType="afterEffect">
                                  <p:stCondLst>
                                    <p:cond delay="0"/>
                                  </p:stCondLst>
                                  <p:childTnLst>
                                    <p:animMotion origin="layout" path="M 0 0 L 0 -0.25 E" pathEditMode="relative" ptsTypes="">
                                      <p:cBhvr>
                                        <p:cTn id="76" dur="3000" fill="hold"/>
                                        <p:tgtEl>
                                          <p:spTgt spid="3">
                                            <p:txEl>
                                              <p:pRg st="5" end="5"/>
                                            </p:txEl>
                                          </p:spTgt>
                                        </p:tgtEl>
                                        <p:attrNameLst>
                                          <p:attrName>ppt_x</p:attrName>
                                          <p:attrName>ppt_y</p:attrName>
                                        </p:attrNameLst>
                                      </p:cBhvr>
                                    </p:animMotion>
                                  </p:childTnLst>
                                </p:cTn>
                              </p:par>
                              <p:par>
                                <p:cTn id="77" presetID="64" presetClass="path" presetSubtype="0" accel="50000" decel="50000" fill="hold" nodeType="withEffect">
                                  <p:stCondLst>
                                    <p:cond delay="0"/>
                                  </p:stCondLst>
                                  <p:childTnLst>
                                    <p:animMotion origin="layout" path="M 0 0 L 0 -0.25 E" pathEditMode="relative" ptsTypes="">
                                      <p:cBhvr>
                                        <p:cTn id="78" dur="3000" fill="hold"/>
                                        <p:tgtEl>
                                          <p:spTgt spid="3">
                                            <p:txEl>
                                              <p:pRg st="6" end="6"/>
                                            </p:txEl>
                                          </p:spTgt>
                                        </p:tgtEl>
                                        <p:attrNameLst>
                                          <p:attrName>ppt_x</p:attrName>
                                          <p:attrName>ppt_y</p:attrName>
                                        </p:attrNameLst>
                                      </p:cBhvr>
                                    </p:animMotion>
                                  </p:childTnLst>
                                </p:cTn>
                              </p:par>
                              <p:par>
                                <p:cTn id="79" presetID="64" presetClass="path" presetSubtype="0" accel="50000" decel="50000" fill="hold" nodeType="withEffect">
                                  <p:stCondLst>
                                    <p:cond delay="0"/>
                                  </p:stCondLst>
                                  <p:childTnLst>
                                    <p:animMotion origin="layout" path="M 0 0 L 0 -0.25 E" pathEditMode="relative" ptsTypes="">
                                      <p:cBhvr>
                                        <p:cTn id="80" dur="3000" fill="hold"/>
                                        <p:tgtEl>
                                          <p:spTgt spid="3">
                                            <p:txEl>
                                              <p:pRg st="7" end="7"/>
                                            </p:txEl>
                                          </p:spTgt>
                                        </p:tgtEl>
                                        <p:attrNameLst>
                                          <p:attrName>ppt_x</p:attrName>
                                          <p:attrName>ppt_y</p:attrName>
                                        </p:attrNameLst>
                                      </p:cBhvr>
                                    </p:animMotion>
                                  </p:childTnLst>
                                </p:cTn>
                              </p:par>
                              <p:par>
                                <p:cTn id="81" presetID="64" presetClass="path" presetSubtype="0" accel="50000" decel="50000" fill="hold" nodeType="withEffect">
                                  <p:stCondLst>
                                    <p:cond delay="0"/>
                                  </p:stCondLst>
                                  <p:childTnLst>
                                    <p:animMotion origin="layout" path="M 0 0 L 0 -0.25 E" pathEditMode="relative" ptsTypes="">
                                      <p:cBhvr>
                                        <p:cTn id="82" dur="3000" fill="hold"/>
                                        <p:tgtEl>
                                          <p:spTgt spid="3">
                                            <p:txEl>
                                              <p:pRg st="8" end="8"/>
                                            </p:txEl>
                                          </p:spTgt>
                                        </p:tgtEl>
                                        <p:attrNameLst>
                                          <p:attrName>ppt_x</p:attrName>
                                          <p:attrName>ppt_y</p:attrName>
                                        </p:attrNameLst>
                                      </p:cBhvr>
                                    </p:animMotion>
                                  </p:childTnLst>
                                </p:cTn>
                              </p:par>
                              <p:par>
                                <p:cTn id="83" presetID="64" presetClass="path" presetSubtype="0" accel="50000" decel="50000" fill="hold" nodeType="withEffect">
                                  <p:stCondLst>
                                    <p:cond delay="0"/>
                                  </p:stCondLst>
                                  <p:childTnLst>
                                    <p:animMotion origin="layout" path="M 0 0 L 0 -0.25 E" pathEditMode="relative" ptsTypes="">
                                      <p:cBhvr>
                                        <p:cTn id="84" dur="3000" fill="hold"/>
                                        <p:tgtEl>
                                          <p:spTgt spid="3">
                                            <p:txEl>
                                              <p:pRg st="9" end="9"/>
                                            </p:txEl>
                                          </p:spTgt>
                                        </p:tgtEl>
                                        <p:attrNameLst>
                                          <p:attrName>ppt_x</p:attrName>
                                          <p:attrName>ppt_y</p:attrName>
                                        </p:attrNameLst>
                                      </p:cBhvr>
                                    </p:animMotion>
                                  </p:childTnLst>
                                </p:cTn>
                              </p:par>
                              <p:par>
                                <p:cTn id="85" presetID="64" presetClass="path" presetSubtype="0" accel="50000" decel="50000" fill="hold" nodeType="withEffect">
                                  <p:stCondLst>
                                    <p:cond delay="0"/>
                                  </p:stCondLst>
                                  <p:childTnLst>
                                    <p:animMotion origin="layout" path="M 0 0 L 0 -0.25 E" pathEditMode="relative" ptsTypes="">
                                      <p:cBhvr>
                                        <p:cTn id="86" dur="3000" fill="hold"/>
                                        <p:tgtEl>
                                          <p:spTgt spid="3">
                                            <p:txEl>
                                              <p:pRg st="10" end="10"/>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Sur le plan pratique :</a:t>
            </a:r>
          </a:p>
        </p:txBody>
      </p:sp>
      <p:sp>
        <p:nvSpPr>
          <p:cNvPr id="3" name="Espace réservé du texte 2"/>
          <p:cNvSpPr>
            <a:spLocks noGrp="1"/>
          </p:cNvSpPr>
          <p:nvPr>
            <p:ph type="body" sz="quarter" idx="10"/>
          </p:nvPr>
        </p:nvSpPr>
        <p:spPr>
          <a:xfrm>
            <a:off x="381000" y="3284984"/>
            <a:ext cx="8382000" cy="2197525"/>
          </a:xfrm>
        </p:spPr>
        <p:txBody>
          <a:bodyPr/>
          <a:lstStyle/>
          <a:p>
            <a:pPr lvl="1"/>
            <a:r>
              <a:rPr lang="fr-FR" dirty="0"/>
              <a:t>Aucune </a:t>
            </a:r>
            <a:r>
              <a:rPr lang="fr-FR" dirty="0" smtClean="0"/>
              <a:t>manipulation: </a:t>
            </a:r>
            <a:r>
              <a:rPr lang="fr-FR" dirty="0"/>
              <a:t>pas de </a:t>
            </a:r>
            <a:r>
              <a:rPr lang="fr-FR" dirty="0" smtClean="0"/>
              <a:t>bidon</a:t>
            </a:r>
          </a:p>
          <a:p>
            <a:pPr lvl="1"/>
            <a:r>
              <a:rPr lang="fr-FR" dirty="0"/>
              <a:t>Pas de sous-produits et produits secondaires de </a:t>
            </a:r>
            <a:r>
              <a:rPr lang="fr-FR" dirty="0" smtClean="0"/>
              <a:t>l’ozone</a:t>
            </a:r>
          </a:p>
          <a:p>
            <a:pPr lvl="1"/>
            <a:r>
              <a:rPr lang="fr-FR" dirty="0"/>
              <a:t>Vos automates directement </a:t>
            </a:r>
            <a:r>
              <a:rPr lang="fr-FR" dirty="0" smtClean="0"/>
              <a:t>branchés</a:t>
            </a:r>
            <a:endParaRPr lang="fr-FR" dirty="0"/>
          </a:p>
          <a:p>
            <a:pPr lvl="1"/>
            <a:r>
              <a:rPr lang="fr-FR" dirty="0" smtClean="0"/>
              <a:t>Rapide et automatique, 7/7, 24/24</a:t>
            </a:r>
            <a:endParaRPr lang="fr-FR" dirty="0"/>
          </a:p>
        </p:txBody>
      </p:sp>
    </p:spTree>
    <p:custDataLst>
      <p:tags r:id="rId1"/>
    </p:custDataLst>
    <p:extLst>
      <p:ext uri="{BB962C8B-B14F-4D97-AF65-F5344CB8AC3E}">
        <p14:creationId xmlns:p14="http://schemas.microsoft.com/office/powerpoint/2010/main" val="1419180296"/>
      </p:ext>
    </p:extLst>
  </p:cSld>
  <p:clrMapOvr>
    <a:masterClrMapping/>
  </p:clrMapOvr>
  <p:transition spd="slow" advClick="0" advTm="2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3">
                                            <p:txEl>
                                              <p:pRg st="0" end="0"/>
                                            </p:txEl>
                                          </p:spTgt>
                                        </p:tgtEl>
                                      </p:cBhvr>
                                    </p:animEffect>
                                  </p:childTnLst>
                                </p:cTn>
                              </p:par>
                            </p:childTnLst>
                          </p:cTn>
                        </p:par>
                        <p:par>
                          <p:cTn id="10" fill="hold">
                            <p:stCondLst>
                              <p:cond delay="2000"/>
                            </p:stCondLst>
                            <p:childTnLst>
                              <p:par>
                                <p:cTn id="11" presetID="64" presetClass="path" presetSubtype="0" accel="50000" decel="50000" fill="hold" nodeType="afterEffect">
                                  <p:stCondLst>
                                    <p:cond delay="0"/>
                                  </p:stCondLst>
                                  <p:childTnLst>
                                    <p:animMotion origin="layout" path="M 0 0 L 0 -0.25 E" pathEditMode="relative" ptsTypes="">
                                      <p:cBhvr>
                                        <p:cTn id="12" dur="2000" fill="hold"/>
                                        <p:tgtEl>
                                          <p:spTgt spid="3">
                                            <p:txEl>
                                              <p:pRg st="0" end="0"/>
                                            </p:txEl>
                                          </p:spTgt>
                                        </p:tgtEl>
                                        <p:attrNameLst>
                                          <p:attrName>ppt_x</p:attrName>
                                          <p:attrName>ppt_y</p:attrName>
                                        </p:attrNameLst>
                                      </p:cBhvr>
                                    </p:animMotion>
                                  </p:childTnLst>
                                </p:cTn>
                              </p:par>
                            </p:childTnLst>
                          </p:cTn>
                        </p:par>
                        <p:par>
                          <p:cTn id="13" fill="hold">
                            <p:stCondLst>
                              <p:cond delay="4000"/>
                            </p:stCondLst>
                            <p:childTnLst>
                              <p:par>
                                <p:cTn id="14" presetID="5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2000"/>
                                        <p:tgtEl>
                                          <p:spTgt spid="3">
                                            <p:txEl>
                                              <p:pRg st="1" end="1"/>
                                            </p:txEl>
                                          </p:spTgt>
                                        </p:tgtEl>
                                      </p:cBhvr>
                                    </p:animEffect>
                                  </p:childTnLst>
                                </p:cTn>
                              </p:par>
                            </p:childTnLst>
                          </p:cTn>
                        </p:par>
                        <p:par>
                          <p:cTn id="19" fill="hold">
                            <p:stCondLst>
                              <p:cond delay="6000"/>
                            </p:stCondLst>
                            <p:childTnLst>
                              <p:par>
                                <p:cTn id="20" presetID="64" presetClass="path" presetSubtype="0" accel="50000" decel="50000" fill="hold" nodeType="afterEffect">
                                  <p:stCondLst>
                                    <p:cond delay="0"/>
                                  </p:stCondLst>
                                  <p:childTnLst>
                                    <p:animMotion origin="layout" path="M 0 0 L 0 -0.25 E" pathEditMode="relative" ptsTypes="">
                                      <p:cBhvr>
                                        <p:cTn id="21" dur="2000" fill="hold"/>
                                        <p:tgtEl>
                                          <p:spTgt spid="3">
                                            <p:txEl>
                                              <p:pRg st="1" end="1"/>
                                            </p:txEl>
                                          </p:spTgt>
                                        </p:tgtEl>
                                        <p:attrNameLst>
                                          <p:attrName>ppt_x</p:attrName>
                                          <p:attrName>ppt_y</p:attrName>
                                        </p:attrNameLst>
                                      </p:cBhvr>
                                    </p:animMotion>
                                  </p:childTnLst>
                                </p:cTn>
                              </p:par>
                            </p:childTnLst>
                          </p:cTn>
                        </p:par>
                        <p:par>
                          <p:cTn id="22" fill="hold">
                            <p:stCondLst>
                              <p:cond delay="8000"/>
                            </p:stCondLst>
                            <p:childTnLst>
                              <p:par>
                                <p:cTn id="23" presetID="53" presetClass="entr" presetSubtype="16"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2000"/>
                                        <p:tgtEl>
                                          <p:spTgt spid="3">
                                            <p:txEl>
                                              <p:pRg st="2" end="2"/>
                                            </p:txEl>
                                          </p:spTgt>
                                        </p:tgtEl>
                                      </p:cBhvr>
                                    </p:animEffect>
                                  </p:childTnLst>
                                </p:cTn>
                              </p:par>
                            </p:childTnLst>
                          </p:cTn>
                        </p:par>
                        <p:par>
                          <p:cTn id="28" fill="hold">
                            <p:stCondLst>
                              <p:cond delay="10000"/>
                            </p:stCondLst>
                            <p:childTnLst>
                              <p:par>
                                <p:cTn id="29" presetID="64" presetClass="path" presetSubtype="0" accel="50000" decel="50000" fill="hold" nodeType="afterEffect">
                                  <p:stCondLst>
                                    <p:cond delay="0"/>
                                  </p:stCondLst>
                                  <p:childTnLst>
                                    <p:animMotion origin="layout" path="M 0 0 L 0 -0.25 E" pathEditMode="relative" ptsTypes="">
                                      <p:cBhvr>
                                        <p:cTn id="30" dur="2000" fill="hold"/>
                                        <p:tgtEl>
                                          <p:spTgt spid="3">
                                            <p:txEl>
                                              <p:pRg st="2" end="2"/>
                                            </p:txEl>
                                          </p:spTgt>
                                        </p:tgtEl>
                                        <p:attrNameLst>
                                          <p:attrName>ppt_x</p:attrName>
                                          <p:attrName>ppt_y</p:attrName>
                                        </p:attrNameLst>
                                      </p:cBhvr>
                                    </p:animMotion>
                                  </p:childTnLst>
                                </p:cTn>
                              </p:par>
                            </p:childTnLst>
                          </p:cTn>
                        </p:par>
                        <p:par>
                          <p:cTn id="31" fill="hold">
                            <p:stCondLst>
                              <p:cond delay="12000"/>
                            </p:stCondLst>
                            <p:childTnLst>
                              <p:par>
                                <p:cTn id="32" presetID="53" presetClass="entr" presetSubtype="16" fill="hold" nodeType="after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5"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6" dur="2000"/>
                                        <p:tgtEl>
                                          <p:spTgt spid="3">
                                            <p:txEl>
                                              <p:pRg st="3" end="3"/>
                                            </p:txEl>
                                          </p:spTgt>
                                        </p:tgtEl>
                                      </p:cBhvr>
                                    </p:animEffect>
                                  </p:childTnLst>
                                </p:cTn>
                              </p:par>
                            </p:childTnLst>
                          </p:cTn>
                        </p:par>
                        <p:par>
                          <p:cTn id="37" fill="hold">
                            <p:stCondLst>
                              <p:cond delay="14000"/>
                            </p:stCondLst>
                            <p:childTnLst>
                              <p:par>
                                <p:cTn id="38" presetID="64" presetClass="path" presetSubtype="0" accel="50000" decel="50000" fill="hold" nodeType="afterEffect">
                                  <p:stCondLst>
                                    <p:cond delay="0"/>
                                  </p:stCondLst>
                                  <p:childTnLst>
                                    <p:animMotion origin="layout" path="M 0 0 L 0 -0.25 E" pathEditMode="relative" ptsTypes="">
                                      <p:cBhvr>
                                        <p:cTn id="39" dur="2000" fill="hold"/>
                                        <p:tgtEl>
                                          <p:spTgt spid="3">
                                            <p:txEl>
                                              <p:pRg st="3" end="3"/>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81000" y="322411"/>
            <a:ext cx="8382000" cy="814992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lgn="ctr"/>
            <a:r>
              <a:rPr lang="fr-FR" sz="10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mn-lt"/>
                <a:cs typeface="+mn-cs"/>
              </a:rPr>
              <a:t>Les +</a:t>
            </a:r>
          </a:p>
          <a:p>
            <a:pPr algn="ctr"/>
            <a:endParaRPr lang="fr-FR" sz="100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latin typeface="+mn-lt"/>
              <a:cs typeface="+mn-cs"/>
            </a:endParaRPr>
          </a:p>
          <a:p>
            <a:pPr>
              <a:spcBef>
                <a:spcPct val="20000"/>
              </a:spcBef>
            </a:pPr>
            <a:endParaRPr lang="fr-FR" sz="2800" dirty="0" smtClean="0">
              <a:solidFill>
                <a:schemeClr val="tx1"/>
              </a:solidFill>
              <a:effectLst>
                <a:outerShdw blurRad="38100" dist="38100" dir="2700000" algn="tl">
                  <a:srgbClr val="000000">
                    <a:alpha val="43137"/>
                  </a:srgbClr>
                </a:outerShdw>
              </a:effectLst>
              <a:latin typeface="+mn-lt"/>
              <a:cs typeface="+mn-cs"/>
            </a:endParaRPr>
          </a:p>
          <a:p>
            <a:pPr marL="457200" indent="-457200">
              <a:spcBef>
                <a:spcPct val="20000"/>
              </a:spcBef>
              <a:buBlip>
                <a:blip r:embed="rId2"/>
              </a:buBlip>
            </a:pPr>
            <a:r>
              <a:rPr lang="fr-FR" sz="4000" dirty="0" smtClean="0">
                <a:solidFill>
                  <a:schemeClr val="tx1"/>
                </a:solidFill>
                <a:effectLst>
                  <a:outerShdw blurRad="38100" dist="38100" dir="2700000" algn="tl">
                    <a:srgbClr val="000000">
                      <a:alpha val="43137"/>
                    </a:srgbClr>
                  </a:outerShdw>
                </a:effectLst>
                <a:latin typeface="+mn-lt"/>
                <a:cs typeface="+mn-cs"/>
              </a:rPr>
              <a:t>Des </a:t>
            </a:r>
            <a:r>
              <a:rPr lang="fr-FR" sz="4000" dirty="0">
                <a:solidFill>
                  <a:schemeClr val="tx1"/>
                </a:solidFill>
                <a:effectLst>
                  <a:outerShdw blurRad="38100" dist="38100" dir="2700000" algn="tl">
                    <a:srgbClr val="000000">
                      <a:alpha val="43137"/>
                    </a:srgbClr>
                  </a:outerShdw>
                </a:effectLst>
                <a:latin typeface="+mn-lt"/>
                <a:cs typeface="+mn-cs"/>
              </a:rPr>
              <a:t>économies </a:t>
            </a:r>
            <a:r>
              <a:rPr lang="fr-FR" sz="4000" dirty="0" smtClean="0">
                <a:solidFill>
                  <a:schemeClr val="tx1"/>
                </a:solidFill>
                <a:effectLst>
                  <a:outerShdw blurRad="38100" dist="38100" dir="2700000" algn="tl">
                    <a:srgbClr val="000000">
                      <a:alpha val="43137"/>
                    </a:srgbClr>
                  </a:outerShdw>
                </a:effectLst>
                <a:latin typeface="+mn-lt"/>
                <a:cs typeface="+mn-cs"/>
              </a:rPr>
              <a:t>substantielles</a:t>
            </a:r>
          </a:p>
          <a:p>
            <a:pPr marL="914400" lvl="1" indent="-457200">
              <a:spcBef>
                <a:spcPct val="20000"/>
              </a:spcBef>
              <a:buBlip>
                <a:blip r:embed="rId2"/>
              </a:buBlip>
            </a:pPr>
            <a:r>
              <a:rPr lang="fr-FR" dirty="0" smtClean="0">
                <a:effectLst>
                  <a:outerShdw blurRad="38100" dist="38100" dir="2700000" algn="tl">
                    <a:srgbClr val="000000">
                      <a:alpha val="43137"/>
                    </a:srgbClr>
                  </a:outerShdw>
                </a:effectLst>
              </a:rPr>
              <a:t>Pas de consommables.</a:t>
            </a:r>
          </a:p>
          <a:p>
            <a:pPr marL="914400" lvl="1" indent="-457200">
              <a:spcBef>
                <a:spcPct val="20000"/>
              </a:spcBef>
              <a:buBlip>
                <a:blip r:embed="rId2"/>
              </a:buBlip>
            </a:pPr>
            <a:r>
              <a:rPr lang="fr-FR" dirty="0" smtClean="0">
                <a:effectLst>
                  <a:outerShdw blurRad="38100" dist="38100" dir="2700000" algn="tl">
                    <a:srgbClr val="000000">
                      <a:alpha val="43137"/>
                    </a:srgbClr>
                  </a:outerShdw>
                </a:effectLst>
              </a:rPr>
              <a:t>Pas de frais logistique, Installation </a:t>
            </a:r>
            <a:r>
              <a:rPr lang="fr-FR" b="1" dirty="0" smtClean="0">
                <a:effectLst>
                  <a:outerShdw blurRad="38100" dist="38100" dir="2700000" algn="tl">
                    <a:srgbClr val="000000">
                      <a:alpha val="43137"/>
                    </a:srgbClr>
                  </a:outerShdw>
                </a:effectLst>
              </a:rPr>
              <a:t>IN SITU.</a:t>
            </a:r>
            <a:endParaRPr lang="fr-FR" b="1" dirty="0" smtClean="0">
              <a:solidFill>
                <a:schemeClr val="tx1"/>
              </a:solidFill>
              <a:effectLst>
                <a:outerShdw blurRad="38100" dist="38100" dir="2700000" algn="tl">
                  <a:srgbClr val="000000">
                    <a:alpha val="43137"/>
                  </a:srgbClr>
                </a:outerShdw>
              </a:effectLst>
            </a:endParaRPr>
          </a:p>
          <a:p>
            <a:pPr marL="457200" indent="-457200">
              <a:spcBef>
                <a:spcPct val="20000"/>
              </a:spcBef>
              <a:buBlip>
                <a:blip r:embed="rId2"/>
              </a:buBlip>
            </a:pPr>
            <a:r>
              <a:rPr lang="fr-FR" sz="4000" dirty="0">
                <a:solidFill>
                  <a:schemeClr val="tx1"/>
                </a:solidFill>
                <a:effectLst>
                  <a:outerShdw blurRad="38100" dist="38100" dir="2700000" algn="tl">
                    <a:srgbClr val="000000">
                      <a:alpha val="43137"/>
                    </a:srgbClr>
                  </a:outerShdw>
                </a:effectLst>
                <a:latin typeface="+mn-lt"/>
                <a:cs typeface="+mn-cs"/>
              </a:rPr>
              <a:t>S’inscrit dans  le </a:t>
            </a:r>
            <a:r>
              <a:rPr lang="fr-FR" sz="4000" dirty="0">
                <a:solidFill>
                  <a:schemeClr val="accent3">
                    <a:lumMod val="60000"/>
                    <a:lumOff val="40000"/>
                  </a:schemeClr>
                </a:solidFill>
                <a:effectLst>
                  <a:outerShdw blurRad="38100" dist="38100" dir="2700000" algn="tl">
                    <a:srgbClr val="000000">
                      <a:alpha val="43137"/>
                    </a:srgbClr>
                  </a:outerShdw>
                </a:effectLst>
                <a:latin typeface="+mn-lt"/>
                <a:cs typeface="+mn-cs"/>
              </a:rPr>
              <a:t>développement durable</a:t>
            </a:r>
          </a:p>
          <a:p>
            <a:pPr marL="914400" lvl="1" indent="-457200">
              <a:spcBef>
                <a:spcPct val="20000"/>
              </a:spcBef>
              <a:buBlip>
                <a:blip r:embed="rId2"/>
              </a:buBlip>
            </a:pPr>
            <a:r>
              <a:rPr lang="fr-FR" dirty="0">
                <a:effectLst>
                  <a:outerShdw blurRad="38100" dist="38100" dir="2700000" algn="tl">
                    <a:srgbClr val="000000">
                      <a:alpha val="43137"/>
                    </a:srgbClr>
                  </a:outerShdw>
                </a:effectLst>
              </a:rPr>
              <a:t>Pas d’</a:t>
            </a:r>
            <a:r>
              <a:rPr lang="fr-FR" dirty="0">
                <a:solidFill>
                  <a:schemeClr val="accent3">
                    <a:lumMod val="60000"/>
                    <a:lumOff val="40000"/>
                  </a:schemeClr>
                </a:solidFill>
                <a:effectLst>
                  <a:outerShdw blurRad="38100" dist="38100" dir="2700000" algn="tl">
                    <a:srgbClr val="000000">
                      <a:alpha val="43137"/>
                    </a:srgbClr>
                  </a:outerShdw>
                </a:effectLst>
              </a:rPr>
              <a:t>ECOTAXE</a:t>
            </a:r>
            <a:r>
              <a:rPr lang="fr-FR" dirty="0">
                <a:effectLst>
                  <a:outerShdw blurRad="38100" dist="38100" dir="2700000" algn="tl">
                    <a:srgbClr val="000000">
                      <a:alpha val="43137"/>
                    </a:srgbClr>
                  </a:outerShdw>
                </a:effectLst>
              </a:rPr>
              <a:t> à venir, le matériel fonctionnant à l’électricité.</a:t>
            </a:r>
          </a:p>
          <a:p>
            <a:pPr marL="457200" indent="-457200">
              <a:spcBef>
                <a:spcPct val="20000"/>
              </a:spcBef>
              <a:buBlip>
                <a:blip r:embed="rId2"/>
              </a:buBlip>
            </a:pPr>
            <a:r>
              <a:rPr lang="fr-FR" sz="4000" dirty="0">
                <a:solidFill>
                  <a:schemeClr val="tx1"/>
                </a:solidFill>
                <a:effectLst>
                  <a:outerShdw blurRad="38100" dist="38100" dir="2700000" algn="tl">
                    <a:srgbClr val="000000">
                      <a:alpha val="43137"/>
                    </a:srgbClr>
                  </a:outerShdw>
                </a:effectLst>
                <a:latin typeface="+mn-lt"/>
                <a:cs typeface="+mn-cs"/>
              </a:rPr>
              <a:t>Une Qualité de prestation du </a:t>
            </a:r>
            <a:r>
              <a:rPr lang="fr-FR" sz="4000" dirty="0" smtClean="0">
                <a:solidFill>
                  <a:schemeClr val="tx1"/>
                </a:solidFill>
                <a:effectLst>
                  <a:outerShdw blurRad="38100" dist="38100" dir="2700000" algn="tl">
                    <a:srgbClr val="000000">
                      <a:alpha val="43137"/>
                    </a:srgbClr>
                  </a:outerShdw>
                </a:effectLst>
                <a:latin typeface="+mn-lt"/>
                <a:cs typeface="+mn-cs"/>
              </a:rPr>
              <a:t>matériel</a:t>
            </a:r>
            <a:endParaRPr lang="fr-FR" sz="4000" dirty="0">
              <a:solidFill>
                <a:schemeClr val="tx1"/>
              </a:solidFill>
              <a:effectLst>
                <a:outerShdw blurRad="38100" dist="38100" dir="2700000" algn="tl">
                  <a:srgbClr val="000000">
                    <a:alpha val="43137"/>
                  </a:srgbClr>
                </a:outerShdw>
              </a:effectLst>
              <a:latin typeface="+mn-lt"/>
              <a:cs typeface="+mn-cs"/>
            </a:endParaRPr>
          </a:p>
          <a:p>
            <a:pPr marL="914400" lvl="1" indent="-457200">
              <a:spcBef>
                <a:spcPct val="20000"/>
              </a:spcBef>
              <a:buBlip>
                <a:blip r:embed="rId2"/>
              </a:buBlip>
            </a:pPr>
            <a:r>
              <a:rPr lang="fr-FR" dirty="0" smtClean="0">
                <a:solidFill>
                  <a:schemeClr val="tx1"/>
                </a:solidFill>
                <a:effectLst>
                  <a:outerShdw blurRad="38100" dist="38100" dir="2700000" algn="tl">
                    <a:srgbClr val="000000">
                      <a:alpha val="43137"/>
                    </a:srgbClr>
                  </a:outerShdw>
                </a:effectLst>
                <a:latin typeface="+mn-lt"/>
                <a:cs typeface="+mn-cs"/>
              </a:rPr>
              <a:t>Fabrication Norme ISO 9000: Générateur Ozone  / </a:t>
            </a:r>
            <a:r>
              <a:rPr lang="fr-FR" dirty="0" err="1" smtClean="0">
                <a:solidFill>
                  <a:schemeClr val="tx1"/>
                </a:solidFill>
                <a:effectLst>
                  <a:outerShdw blurRad="38100" dist="38100" dir="2700000" algn="tl">
                    <a:srgbClr val="000000">
                      <a:alpha val="43137"/>
                    </a:srgbClr>
                  </a:outerShdw>
                </a:effectLst>
                <a:latin typeface="+mn-lt"/>
                <a:cs typeface="+mn-cs"/>
              </a:rPr>
              <a:t>Cuverie</a:t>
            </a:r>
            <a:r>
              <a:rPr lang="fr-FR" dirty="0" smtClean="0">
                <a:effectLst>
                  <a:outerShdw blurRad="38100" dist="38100" dir="2700000" algn="tl">
                    <a:srgbClr val="000000">
                      <a:alpha val="43137"/>
                    </a:srgbClr>
                  </a:outerShdw>
                </a:effectLst>
              </a:rPr>
              <a:t> Inox</a:t>
            </a:r>
            <a:endParaRPr lang="fr-FR" dirty="0" smtClean="0">
              <a:solidFill>
                <a:schemeClr val="tx1"/>
              </a:solidFill>
              <a:effectLst>
                <a:outerShdw blurRad="38100" dist="38100" dir="2700000" algn="tl">
                  <a:srgbClr val="000000">
                    <a:alpha val="43137"/>
                  </a:srgbClr>
                </a:outerShdw>
              </a:effectLst>
              <a:latin typeface="+mn-lt"/>
              <a:cs typeface="+mn-cs"/>
            </a:endParaRPr>
          </a:p>
          <a:p>
            <a:pPr marL="457200" indent="-457200">
              <a:spcBef>
                <a:spcPct val="20000"/>
              </a:spcBef>
              <a:buBlip>
                <a:blip r:embed="rId2"/>
              </a:buBlip>
            </a:pPr>
            <a:r>
              <a:rPr lang="fr-FR" sz="4000" dirty="0" smtClean="0">
                <a:solidFill>
                  <a:schemeClr val="tx1"/>
                </a:solidFill>
                <a:effectLst>
                  <a:outerShdw blurRad="38100" dist="38100" dir="2700000" algn="tl">
                    <a:srgbClr val="000000">
                      <a:alpha val="43137"/>
                    </a:srgbClr>
                  </a:outerShdw>
                </a:effectLst>
                <a:latin typeface="+mn-lt"/>
                <a:cs typeface="+mn-cs"/>
              </a:rPr>
              <a:t>Sécurisation </a:t>
            </a:r>
            <a:r>
              <a:rPr lang="fr-FR" sz="4000" dirty="0">
                <a:solidFill>
                  <a:schemeClr val="tx1"/>
                </a:solidFill>
                <a:effectLst>
                  <a:outerShdw blurRad="38100" dist="38100" dir="2700000" algn="tl">
                    <a:srgbClr val="000000">
                      <a:alpha val="43137"/>
                    </a:srgbClr>
                  </a:outerShdw>
                </a:effectLst>
                <a:latin typeface="+mn-lt"/>
                <a:cs typeface="+mn-cs"/>
              </a:rPr>
              <a:t>du </a:t>
            </a:r>
            <a:r>
              <a:rPr lang="fr-FR" sz="4000" dirty="0" smtClean="0">
                <a:solidFill>
                  <a:schemeClr val="tx1"/>
                </a:solidFill>
                <a:effectLst>
                  <a:outerShdw blurRad="38100" dist="38100" dir="2700000" algn="tl">
                    <a:srgbClr val="000000">
                      <a:alpha val="43137"/>
                    </a:srgbClr>
                  </a:outerShdw>
                </a:effectLst>
                <a:latin typeface="+mn-lt"/>
                <a:cs typeface="+mn-cs"/>
              </a:rPr>
              <a:t>personnel</a:t>
            </a:r>
          </a:p>
          <a:p>
            <a:pPr marL="914400" lvl="1" indent="-457200">
              <a:spcBef>
                <a:spcPct val="20000"/>
              </a:spcBef>
              <a:buBlip>
                <a:blip r:embed="rId2"/>
              </a:buBlip>
            </a:pPr>
            <a:r>
              <a:rPr lang="fr-FR" dirty="0" smtClean="0">
                <a:effectLst>
                  <a:outerShdw blurRad="38100" dist="38100" dir="2700000" algn="tl">
                    <a:srgbClr val="000000">
                      <a:alpha val="43137"/>
                    </a:srgbClr>
                  </a:outerShdw>
                </a:effectLst>
              </a:rPr>
              <a:t>Pas de manipulation pénible</a:t>
            </a:r>
          </a:p>
          <a:p>
            <a:pPr marL="914400" lvl="1" indent="-457200">
              <a:spcBef>
                <a:spcPct val="20000"/>
              </a:spcBef>
              <a:buBlip>
                <a:blip r:embed="rId2"/>
              </a:buBlip>
            </a:pPr>
            <a:r>
              <a:rPr lang="fr-FR" dirty="0" smtClean="0">
                <a:effectLst>
                  <a:outerShdw blurRad="38100" dist="38100" dir="2700000" algn="tl">
                    <a:srgbClr val="000000">
                      <a:alpha val="43137"/>
                    </a:srgbClr>
                  </a:outerShdw>
                </a:effectLst>
              </a:rPr>
              <a:t>Sans odeur, ni émanations.</a:t>
            </a:r>
            <a:endParaRPr lang="fr-FR"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44108108"/>
      </p:ext>
    </p:extLst>
  </p:cSld>
  <p:clrMapOvr>
    <a:masterClrMapping/>
  </p:clrMapOvr>
  <p:transition spd="slow" advClick="0" advTm="28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6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6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1600"/>
                                        <p:tgtEl>
                                          <p:spTgt spid="4">
                                            <p:txEl>
                                              <p:pRg st="0" end="0"/>
                                            </p:txEl>
                                          </p:spTgt>
                                        </p:tgtEl>
                                      </p:cBhvr>
                                    </p:animEffect>
                                  </p:childTnLst>
                                </p:cTn>
                              </p:par>
                            </p:childTnLst>
                          </p:cTn>
                        </p:par>
                        <p:par>
                          <p:cTn id="10" fill="hold">
                            <p:stCondLst>
                              <p:cond delay="1600"/>
                            </p:stCondLst>
                            <p:childTnLst>
                              <p:par>
                                <p:cTn id="11" presetID="53" presetClass="entr" presetSubtype="16" fill="hold" nodeType="after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p:cTn id="13"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4">
                                            <p:txEl>
                                              <p:pRg st="3" end="3"/>
                                            </p:txEl>
                                          </p:spTgt>
                                        </p:tgtEl>
                                      </p:cBhvr>
                                    </p:animEffect>
                                  </p:childTnLst>
                                </p:cTn>
                              </p:par>
                            </p:childTnLst>
                          </p:cTn>
                        </p:par>
                        <p:par>
                          <p:cTn id="16" fill="hold">
                            <p:stCondLst>
                              <p:cond delay="2100"/>
                            </p:stCondLst>
                            <p:childTnLst>
                              <p:par>
                                <p:cTn id="17" presetID="64" presetClass="path" presetSubtype="0" accel="50000" decel="50000" fill="hold" grpId="0" nodeType="afterEffect">
                                  <p:stCondLst>
                                    <p:cond delay="0"/>
                                  </p:stCondLst>
                                  <p:childTnLst>
                                    <p:animMotion origin="layout" path="M 0 0 L 0 -0.25 E" pathEditMode="relative" ptsTypes="">
                                      <p:cBhvr>
                                        <p:cTn id="18" dur="2000" fill="hold"/>
                                        <p:tgtEl>
                                          <p:spTgt spid="4">
                                            <p:txEl>
                                              <p:pRg st="3" end="3"/>
                                            </p:txEl>
                                          </p:spTgt>
                                        </p:tgtEl>
                                        <p:attrNameLst>
                                          <p:attrName>ppt_x</p:attrName>
                                          <p:attrName>ppt_y</p:attrName>
                                        </p:attrNameLst>
                                      </p:cBhvr>
                                    </p:animMotion>
                                  </p:childTnLst>
                                </p:cTn>
                              </p:par>
                              <p:par>
                                <p:cTn id="19" presetID="53" presetClass="entr" presetSubtype="16"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 calcmode="lin" valueType="num">
                                      <p:cBhvr>
                                        <p:cTn id="21"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4">
                                            <p:txEl>
                                              <p:pRg st="4" end="4"/>
                                            </p:txEl>
                                          </p:spTgt>
                                        </p:tgtEl>
                                      </p:cBhvr>
                                    </p:animEffect>
                                  </p:childTnLst>
                                </p:cTn>
                              </p:par>
                            </p:childTnLst>
                          </p:cTn>
                        </p:par>
                        <p:par>
                          <p:cTn id="24" fill="hold">
                            <p:stCondLst>
                              <p:cond delay="4100"/>
                            </p:stCondLst>
                            <p:childTnLst>
                              <p:par>
                                <p:cTn id="25" presetID="64" presetClass="path" presetSubtype="0" accel="50000" decel="50000" fill="hold" grpId="0" nodeType="afterEffect">
                                  <p:stCondLst>
                                    <p:cond delay="0"/>
                                  </p:stCondLst>
                                  <p:childTnLst>
                                    <p:animMotion origin="layout" path="M 0 0 L 0 -0.25 E" pathEditMode="relative" ptsTypes="">
                                      <p:cBhvr>
                                        <p:cTn id="26" dur="2000" fill="hold"/>
                                        <p:tgtEl>
                                          <p:spTgt spid="4">
                                            <p:txEl>
                                              <p:pRg st="4" end="4"/>
                                            </p:txEl>
                                          </p:spTgt>
                                        </p:tgtEl>
                                        <p:attrNameLst>
                                          <p:attrName>ppt_x</p:attrName>
                                          <p:attrName>ppt_y</p:attrName>
                                        </p:attrNameLst>
                                      </p:cBhvr>
                                    </p:animMotion>
                                  </p:childTnLst>
                                </p:cTn>
                              </p:par>
                              <p:par>
                                <p:cTn id="27" presetID="53" presetClass="entr" presetSubtype="16"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p:cTn id="2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4">
                                            <p:txEl>
                                              <p:pRg st="5" end="5"/>
                                            </p:txEl>
                                          </p:spTgt>
                                        </p:tgtEl>
                                      </p:cBhvr>
                                    </p:animEffect>
                                  </p:childTnLst>
                                </p:cTn>
                              </p:par>
                            </p:childTnLst>
                          </p:cTn>
                        </p:par>
                        <p:par>
                          <p:cTn id="32" fill="hold">
                            <p:stCondLst>
                              <p:cond delay="6100"/>
                            </p:stCondLst>
                            <p:childTnLst>
                              <p:par>
                                <p:cTn id="33" presetID="64" presetClass="path" presetSubtype="0" accel="50000" decel="50000" fill="hold" grpId="0" nodeType="afterEffect">
                                  <p:stCondLst>
                                    <p:cond delay="0"/>
                                  </p:stCondLst>
                                  <p:childTnLst>
                                    <p:animMotion origin="layout" path="M 0 0 L 0 -0.25 E" pathEditMode="relative" ptsTypes="">
                                      <p:cBhvr>
                                        <p:cTn id="34" dur="2000" fill="hold"/>
                                        <p:tgtEl>
                                          <p:spTgt spid="4">
                                            <p:txEl>
                                              <p:pRg st="5" end="5"/>
                                            </p:txEl>
                                          </p:spTgt>
                                        </p:tgtEl>
                                        <p:attrNameLst>
                                          <p:attrName>ppt_x</p:attrName>
                                          <p:attrName>ppt_y</p:attrName>
                                        </p:attrNameLst>
                                      </p:cBhvr>
                                    </p:animMotion>
                                  </p:childTnLst>
                                </p:cTn>
                              </p:par>
                              <p:par>
                                <p:cTn id="35" presetID="53" presetClass="entr" presetSubtype="16"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p:cTn id="3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4">
                                            <p:txEl>
                                              <p:pRg st="6" end="6"/>
                                            </p:txEl>
                                          </p:spTgt>
                                        </p:tgtEl>
                                      </p:cBhvr>
                                    </p:animEffect>
                                  </p:childTnLst>
                                </p:cTn>
                              </p:par>
                            </p:childTnLst>
                          </p:cTn>
                        </p:par>
                        <p:par>
                          <p:cTn id="40" fill="hold">
                            <p:stCondLst>
                              <p:cond delay="8100"/>
                            </p:stCondLst>
                            <p:childTnLst>
                              <p:par>
                                <p:cTn id="41" presetID="64" presetClass="path" presetSubtype="0" accel="50000" decel="50000" fill="hold" grpId="0" nodeType="afterEffect">
                                  <p:stCondLst>
                                    <p:cond delay="0"/>
                                  </p:stCondLst>
                                  <p:childTnLst>
                                    <p:animMotion origin="layout" path="M 0 0 L 0 -0.25 E" pathEditMode="relative" ptsTypes="">
                                      <p:cBhvr>
                                        <p:cTn id="42" dur="2000" fill="hold"/>
                                        <p:tgtEl>
                                          <p:spTgt spid="4">
                                            <p:txEl>
                                              <p:pRg st="6" end="6"/>
                                            </p:txEl>
                                          </p:spTgt>
                                        </p:tgtEl>
                                        <p:attrNameLst>
                                          <p:attrName>ppt_x</p:attrName>
                                          <p:attrName>ppt_y</p:attrName>
                                        </p:attrNameLst>
                                      </p:cBhvr>
                                    </p:animMotion>
                                  </p:childTnLst>
                                </p:cTn>
                              </p:par>
                              <p:par>
                                <p:cTn id="43" presetID="53" presetClass="entr" presetSubtype="16"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 calcmode="lin" valueType="num">
                                      <p:cBhvr>
                                        <p:cTn id="45"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47" dur="500"/>
                                        <p:tgtEl>
                                          <p:spTgt spid="4">
                                            <p:txEl>
                                              <p:pRg st="7" end="7"/>
                                            </p:txEl>
                                          </p:spTgt>
                                        </p:tgtEl>
                                      </p:cBhvr>
                                    </p:animEffect>
                                  </p:childTnLst>
                                </p:cTn>
                              </p:par>
                            </p:childTnLst>
                          </p:cTn>
                        </p:par>
                        <p:par>
                          <p:cTn id="48" fill="hold">
                            <p:stCondLst>
                              <p:cond delay="10100"/>
                            </p:stCondLst>
                            <p:childTnLst>
                              <p:par>
                                <p:cTn id="49" presetID="64" presetClass="path" presetSubtype="0" accel="50000" decel="50000" fill="hold" grpId="0" nodeType="afterEffect">
                                  <p:stCondLst>
                                    <p:cond delay="0"/>
                                  </p:stCondLst>
                                  <p:childTnLst>
                                    <p:animMotion origin="layout" path="M 0 0 L 0 -0.25 E" pathEditMode="relative" ptsTypes="">
                                      <p:cBhvr>
                                        <p:cTn id="50" dur="2000" fill="hold"/>
                                        <p:tgtEl>
                                          <p:spTgt spid="4">
                                            <p:txEl>
                                              <p:pRg st="7" end="7"/>
                                            </p:txEl>
                                          </p:spTgt>
                                        </p:tgtEl>
                                        <p:attrNameLst>
                                          <p:attrName>ppt_x</p:attrName>
                                          <p:attrName>ppt_y</p:attrName>
                                        </p:attrNameLst>
                                      </p:cBhvr>
                                    </p:animMotion>
                                  </p:childTnLst>
                                </p:cTn>
                              </p:par>
                              <p:par>
                                <p:cTn id="51" presetID="53" presetClass="entr" presetSubtype="16" fill="hold" nodeType="withEffect">
                                  <p:stCondLst>
                                    <p:cond delay="0"/>
                                  </p:stCondLst>
                                  <p:childTnLst>
                                    <p:set>
                                      <p:cBhvr>
                                        <p:cTn id="52" dur="1" fill="hold">
                                          <p:stCondLst>
                                            <p:cond delay="0"/>
                                          </p:stCondLst>
                                        </p:cTn>
                                        <p:tgtEl>
                                          <p:spTgt spid="4">
                                            <p:txEl>
                                              <p:pRg st="8" end="8"/>
                                            </p:txEl>
                                          </p:spTgt>
                                        </p:tgtEl>
                                        <p:attrNameLst>
                                          <p:attrName>style.visibility</p:attrName>
                                        </p:attrNameLst>
                                      </p:cBhvr>
                                      <p:to>
                                        <p:strVal val="visible"/>
                                      </p:to>
                                    </p:set>
                                    <p:anim calcmode="lin" valueType="num">
                                      <p:cBhvr>
                                        <p:cTn id="5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4">
                                            <p:txEl>
                                              <p:pRg st="8" end="8"/>
                                            </p:txEl>
                                          </p:spTgt>
                                        </p:tgtEl>
                                      </p:cBhvr>
                                    </p:animEffect>
                                  </p:childTnLst>
                                </p:cTn>
                              </p:par>
                            </p:childTnLst>
                          </p:cTn>
                        </p:par>
                        <p:par>
                          <p:cTn id="56" fill="hold">
                            <p:stCondLst>
                              <p:cond delay="12100"/>
                            </p:stCondLst>
                            <p:childTnLst>
                              <p:par>
                                <p:cTn id="57" presetID="64" presetClass="path" presetSubtype="0" accel="50000" decel="50000" fill="hold" grpId="0" nodeType="afterEffect">
                                  <p:stCondLst>
                                    <p:cond delay="0"/>
                                  </p:stCondLst>
                                  <p:childTnLst>
                                    <p:animMotion origin="layout" path="M 0 0 L 0 -0.25 E" pathEditMode="relative" ptsTypes="">
                                      <p:cBhvr>
                                        <p:cTn id="58" dur="2000" fill="hold"/>
                                        <p:tgtEl>
                                          <p:spTgt spid="4">
                                            <p:txEl>
                                              <p:pRg st="8" end="8"/>
                                            </p:txEl>
                                          </p:spTgt>
                                        </p:tgtEl>
                                        <p:attrNameLst>
                                          <p:attrName>ppt_x</p:attrName>
                                          <p:attrName>ppt_y</p:attrName>
                                        </p:attrNameLst>
                                      </p:cBhvr>
                                    </p:animMotion>
                                  </p:childTnLst>
                                </p:cTn>
                              </p:par>
                              <p:par>
                                <p:cTn id="59" presetID="53" presetClass="entr" presetSubtype="16" fill="hold" nodeType="with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p:cTn id="61"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62"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63" dur="500"/>
                                        <p:tgtEl>
                                          <p:spTgt spid="4">
                                            <p:txEl>
                                              <p:pRg st="9" end="9"/>
                                            </p:txEl>
                                          </p:spTgt>
                                        </p:tgtEl>
                                      </p:cBhvr>
                                    </p:animEffect>
                                  </p:childTnLst>
                                </p:cTn>
                              </p:par>
                            </p:childTnLst>
                          </p:cTn>
                        </p:par>
                        <p:par>
                          <p:cTn id="64" fill="hold">
                            <p:stCondLst>
                              <p:cond delay="14100"/>
                            </p:stCondLst>
                            <p:childTnLst>
                              <p:par>
                                <p:cTn id="65" presetID="64" presetClass="path" presetSubtype="0" accel="50000" decel="50000" fill="hold" grpId="0" nodeType="afterEffect">
                                  <p:stCondLst>
                                    <p:cond delay="0"/>
                                  </p:stCondLst>
                                  <p:childTnLst>
                                    <p:animMotion origin="layout" path="M 0 0 L 0 -0.25 E" pathEditMode="relative" ptsTypes="">
                                      <p:cBhvr>
                                        <p:cTn id="66" dur="2000" fill="hold"/>
                                        <p:tgtEl>
                                          <p:spTgt spid="4">
                                            <p:txEl>
                                              <p:pRg st="9" end="9"/>
                                            </p:txEl>
                                          </p:spTgt>
                                        </p:tgtEl>
                                        <p:attrNameLst>
                                          <p:attrName>ppt_x</p:attrName>
                                          <p:attrName>ppt_y</p:attrName>
                                        </p:attrNameLst>
                                      </p:cBhvr>
                                    </p:animMotion>
                                  </p:childTnLst>
                                </p:cTn>
                              </p:par>
                              <p:par>
                                <p:cTn id="67" presetID="53" presetClass="entr" presetSubtype="16" fill="hold" nodeType="withEffect">
                                  <p:stCondLst>
                                    <p:cond delay="0"/>
                                  </p:stCondLst>
                                  <p:childTnLst>
                                    <p:set>
                                      <p:cBhvr>
                                        <p:cTn id="68" dur="1" fill="hold">
                                          <p:stCondLst>
                                            <p:cond delay="0"/>
                                          </p:stCondLst>
                                        </p:cTn>
                                        <p:tgtEl>
                                          <p:spTgt spid="4">
                                            <p:txEl>
                                              <p:pRg st="10" end="10"/>
                                            </p:txEl>
                                          </p:spTgt>
                                        </p:tgtEl>
                                        <p:attrNameLst>
                                          <p:attrName>style.visibility</p:attrName>
                                        </p:attrNameLst>
                                      </p:cBhvr>
                                      <p:to>
                                        <p:strVal val="visible"/>
                                      </p:to>
                                    </p:set>
                                    <p:anim calcmode="lin" valueType="num">
                                      <p:cBhvr>
                                        <p:cTn id="69"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4">
                                            <p:txEl>
                                              <p:pRg st="10" end="10"/>
                                            </p:txEl>
                                          </p:spTgt>
                                        </p:tgtEl>
                                      </p:cBhvr>
                                    </p:animEffect>
                                  </p:childTnLst>
                                </p:cTn>
                              </p:par>
                            </p:childTnLst>
                          </p:cTn>
                        </p:par>
                        <p:par>
                          <p:cTn id="72" fill="hold">
                            <p:stCondLst>
                              <p:cond delay="16100"/>
                            </p:stCondLst>
                            <p:childTnLst>
                              <p:par>
                                <p:cTn id="73" presetID="64" presetClass="path" presetSubtype="0" accel="50000" decel="50000" fill="hold" grpId="0" nodeType="afterEffect">
                                  <p:stCondLst>
                                    <p:cond delay="0"/>
                                  </p:stCondLst>
                                  <p:childTnLst>
                                    <p:animMotion origin="layout" path="M 0 0 L 0 -0.25 E" pathEditMode="relative" ptsTypes="">
                                      <p:cBhvr>
                                        <p:cTn id="74" dur="2000" fill="hold"/>
                                        <p:tgtEl>
                                          <p:spTgt spid="4">
                                            <p:txEl>
                                              <p:pRg st="10" end="10"/>
                                            </p:txEl>
                                          </p:spTgt>
                                        </p:tgtEl>
                                        <p:attrNameLst>
                                          <p:attrName>ppt_x</p:attrName>
                                          <p:attrName>ppt_y</p:attrName>
                                        </p:attrNameLst>
                                      </p:cBhvr>
                                    </p:animMotion>
                                  </p:childTnLst>
                                </p:cTn>
                              </p:par>
                              <p:par>
                                <p:cTn id="75" presetID="53" presetClass="entr" presetSubtype="16" fill="hold" nodeType="withEffect">
                                  <p:stCondLst>
                                    <p:cond delay="0"/>
                                  </p:stCondLst>
                                  <p:childTnLst>
                                    <p:set>
                                      <p:cBhvr>
                                        <p:cTn id="76" dur="1" fill="hold">
                                          <p:stCondLst>
                                            <p:cond delay="0"/>
                                          </p:stCondLst>
                                        </p:cTn>
                                        <p:tgtEl>
                                          <p:spTgt spid="4">
                                            <p:txEl>
                                              <p:pRg st="11" end="11"/>
                                            </p:txEl>
                                          </p:spTgt>
                                        </p:tgtEl>
                                        <p:attrNameLst>
                                          <p:attrName>style.visibility</p:attrName>
                                        </p:attrNameLst>
                                      </p:cBhvr>
                                      <p:to>
                                        <p:strVal val="visible"/>
                                      </p:to>
                                    </p:set>
                                    <p:anim calcmode="lin" valueType="num">
                                      <p:cBhvr>
                                        <p:cTn id="77"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4">
                                            <p:txEl>
                                              <p:pRg st="11" end="11"/>
                                            </p:txEl>
                                          </p:spTgt>
                                        </p:tgtEl>
                                      </p:cBhvr>
                                    </p:animEffect>
                                  </p:childTnLst>
                                </p:cTn>
                              </p:par>
                            </p:childTnLst>
                          </p:cTn>
                        </p:par>
                        <p:par>
                          <p:cTn id="80" fill="hold">
                            <p:stCondLst>
                              <p:cond delay="18100"/>
                            </p:stCondLst>
                            <p:childTnLst>
                              <p:par>
                                <p:cTn id="81" presetID="64" presetClass="path" presetSubtype="0" accel="50000" decel="50000" fill="hold" grpId="0" nodeType="afterEffect">
                                  <p:stCondLst>
                                    <p:cond delay="0"/>
                                  </p:stCondLst>
                                  <p:childTnLst>
                                    <p:animMotion origin="layout" path="M 0 0 L 0 -0.25 E" pathEditMode="relative" ptsTypes="">
                                      <p:cBhvr>
                                        <p:cTn id="82" dur="2000" fill="hold"/>
                                        <p:tgtEl>
                                          <p:spTgt spid="4">
                                            <p:txEl>
                                              <p:pRg st="11" end="11"/>
                                            </p:txEl>
                                          </p:spTgt>
                                        </p:tgtEl>
                                        <p:attrNameLst>
                                          <p:attrName>ppt_x</p:attrName>
                                          <p:attrName>ppt_y</p:attrName>
                                        </p:attrNameLst>
                                      </p:cBhvr>
                                    </p:animMotion>
                                  </p:childTnLst>
                                </p:cTn>
                              </p:par>
                              <p:par>
                                <p:cTn id="83" presetID="53" presetClass="entr" presetSubtype="16" fill="hold" nodeType="withEffect">
                                  <p:stCondLst>
                                    <p:cond delay="0"/>
                                  </p:stCondLst>
                                  <p:childTnLst>
                                    <p:set>
                                      <p:cBhvr>
                                        <p:cTn id="84" dur="1" fill="hold">
                                          <p:stCondLst>
                                            <p:cond delay="0"/>
                                          </p:stCondLst>
                                        </p:cTn>
                                        <p:tgtEl>
                                          <p:spTgt spid="4">
                                            <p:txEl>
                                              <p:pRg st="12" end="12"/>
                                            </p:txEl>
                                          </p:spTgt>
                                        </p:tgtEl>
                                        <p:attrNameLst>
                                          <p:attrName>style.visibility</p:attrName>
                                        </p:attrNameLst>
                                      </p:cBhvr>
                                      <p:to>
                                        <p:strVal val="visible"/>
                                      </p:to>
                                    </p:set>
                                    <p:anim calcmode="lin" valueType="num">
                                      <p:cBhvr>
                                        <p:cTn id="85"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86"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87" dur="500"/>
                                        <p:tgtEl>
                                          <p:spTgt spid="4">
                                            <p:txEl>
                                              <p:pRg st="12" end="12"/>
                                            </p:txEl>
                                          </p:spTgt>
                                        </p:tgtEl>
                                      </p:cBhvr>
                                    </p:animEffect>
                                  </p:childTnLst>
                                </p:cTn>
                              </p:par>
                            </p:childTnLst>
                          </p:cTn>
                        </p:par>
                        <p:par>
                          <p:cTn id="88" fill="hold">
                            <p:stCondLst>
                              <p:cond delay="20100"/>
                            </p:stCondLst>
                            <p:childTnLst>
                              <p:par>
                                <p:cTn id="89" presetID="64" presetClass="path" presetSubtype="0" accel="50000" decel="50000" fill="hold" grpId="0" nodeType="afterEffect">
                                  <p:stCondLst>
                                    <p:cond delay="0"/>
                                  </p:stCondLst>
                                  <p:childTnLst>
                                    <p:animMotion origin="layout" path="M 0 0 L 0 -0.25 E" pathEditMode="relative" ptsTypes="">
                                      <p:cBhvr>
                                        <p:cTn id="90" dur="2000" fill="hold"/>
                                        <p:tgtEl>
                                          <p:spTgt spid="4">
                                            <p:txEl>
                                              <p:pRg st="12" end="1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381000" y="1411552"/>
            <a:ext cx="8382000" cy="1218795"/>
          </a:xfrm>
        </p:spPr>
        <p:txBody>
          <a:bodyPr/>
          <a:lstStyle/>
          <a:p>
            <a:pPr marL="0" indent="0">
              <a:buNone/>
            </a:pPr>
            <a:r>
              <a:rPr lang="fr-FR" sz="7200" b="1" i="1" spc="-642" dirty="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rPr>
              <a:t>Les </a:t>
            </a:r>
            <a:r>
              <a:rPr lang="fr-FR" sz="72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rPr>
              <a:t>éléments techniques </a:t>
            </a:r>
            <a:r>
              <a:rPr lang="fr-FR" sz="8800" b="1" i="1" spc="-642"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rPr>
              <a:t>:</a:t>
            </a:r>
          </a:p>
        </p:txBody>
      </p:sp>
      <p:sp>
        <p:nvSpPr>
          <p:cNvPr id="4" name="Espace réservé du texte 2"/>
          <p:cNvSpPr txBox="1">
            <a:spLocks/>
          </p:cNvSpPr>
          <p:nvPr/>
        </p:nvSpPr>
        <p:spPr>
          <a:xfrm>
            <a:off x="381000" y="2852936"/>
            <a:ext cx="8382000" cy="1526572"/>
          </a:xfrm>
          <a:prstGeom prst="rect">
            <a:avLst/>
          </a:prstGeom>
        </p:spPr>
        <p:txBody>
          <a:bodyPr vert="horz" lIns="0" tIns="0" rIns="0" bIns="0" rtlCol="0">
            <a:spAutoFit/>
          </a:bodyPr>
          <a:lstStyle>
            <a:lvl1pPr marL="457200" indent="-457200" algn="l" defTabSz="914363" rtl="0" eaLnBrk="1" latinLnBrk="0" hangingPunct="1">
              <a:lnSpc>
                <a:spcPct val="90000"/>
              </a:lnSpc>
              <a:spcBef>
                <a:spcPct val="20000"/>
              </a:spcBef>
              <a:buFontTx/>
              <a:buBlip>
                <a:blip r:embed="rId2"/>
              </a:buBlip>
              <a:defRPr sz="3200" kern="1200">
                <a:solidFill>
                  <a:schemeClr val="tx1"/>
                </a:solidFill>
                <a:effectLst>
                  <a:outerShdw blurRad="38100" dist="38100" dir="2700000" algn="tl">
                    <a:srgbClr val="000000">
                      <a:alpha val="43137"/>
                    </a:srgbClr>
                  </a:outerShdw>
                </a:effectLst>
                <a:latin typeface="+mn-lt"/>
                <a:ea typeface="+mn-ea"/>
                <a:cs typeface="+mn-cs"/>
              </a:defRPr>
            </a:lvl1pPr>
            <a:lvl2pPr marL="854075" indent="-396875" algn="l" defTabSz="914363" rtl="0" eaLnBrk="1" latinLnBrk="0" hangingPunct="1">
              <a:lnSpc>
                <a:spcPct val="90000"/>
              </a:lnSpc>
              <a:spcBef>
                <a:spcPct val="20000"/>
              </a:spcBef>
              <a:buFontTx/>
              <a:buBlip>
                <a:blip r:embed="rId3"/>
              </a:buBlip>
              <a:defRPr sz="2800" kern="1200">
                <a:solidFill>
                  <a:schemeClr val="tx1"/>
                </a:solidFill>
                <a:effectLst>
                  <a:outerShdw blurRad="38100" dist="38100" dir="2700000" algn="tl">
                    <a:srgbClr val="000000">
                      <a:alpha val="43137"/>
                    </a:srgbClr>
                  </a:outerShdw>
                </a:effectLst>
                <a:latin typeface="+mn-lt"/>
                <a:ea typeface="+mn-ea"/>
                <a:cs typeface="+mn-cs"/>
              </a:defRPr>
            </a:lvl2pPr>
            <a:lvl3pPr marL="1258888" indent="-404813" algn="l" defTabSz="914363" rtl="0" eaLnBrk="1" latinLnBrk="0" hangingPunct="1">
              <a:lnSpc>
                <a:spcPct val="90000"/>
              </a:lnSpc>
              <a:spcBef>
                <a:spcPct val="20000"/>
              </a:spcBef>
              <a:buFontTx/>
              <a:buBlip>
                <a:blip r:embed="rId3"/>
              </a:buBlip>
              <a:defRPr sz="2400" kern="1200">
                <a:solidFill>
                  <a:schemeClr val="tx1"/>
                </a:solidFill>
                <a:effectLst>
                  <a:outerShdw blurRad="38100" dist="38100" dir="2700000" algn="tl">
                    <a:srgbClr val="000000">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3"/>
              </a:buBlip>
              <a:defRPr sz="2400" kern="1200">
                <a:solidFill>
                  <a:schemeClr val="tx1"/>
                </a:solidFill>
                <a:effectLst>
                  <a:outerShdw blurRad="38100" dist="38100" dir="2700000" algn="tl">
                    <a:srgbClr val="000000">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3"/>
              </a:buBlip>
              <a:defRPr sz="2400" kern="1200">
                <a:solidFill>
                  <a:schemeClr val="tx1"/>
                </a:solidFill>
                <a:effectLst>
                  <a:outerShdw blurRad="38100" dist="38100" dir="2700000" algn="tl">
                    <a:srgbClr val="000000">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t>Caractéristiques et options </a:t>
            </a:r>
            <a:r>
              <a:rPr lang="fr-FR" dirty="0" err="1" smtClean="0"/>
              <a:t>OzonAqua</a:t>
            </a:r>
            <a:endParaRPr lang="fr-FR" dirty="0" smtClean="0"/>
          </a:p>
          <a:p>
            <a:r>
              <a:rPr lang="fr-FR" dirty="0"/>
              <a:t>C</a:t>
            </a:r>
            <a:r>
              <a:rPr lang="fr-FR" dirty="0" smtClean="0"/>
              <a:t>apacité de traitement</a:t>
            </a:r>
          </a:p>
          <a:p>
            <a:r>
              <a:rPr lang="fr-FR" dirty="0" smtClean="0"/>
              <a:t>Propriétés de l’Ozone</a:t>
            </a:r>
            <a:endParaRPr lang="fr-FR" dirty="0"/>
          </a:p>
        </p:txBody>
      </p:sp>
    </p:spTree>
    <p:extLst>
      <p:ext uri="{BB962C8B-B14F-4D97-AF65-F5344CB8AC3E}">
        <p14:creationId xmlns:p14="http://schemas.microsoft.com/office/powerpoint/2010/main" val="492877138"/>
      </p:ext>
    </p:extLst>
  </p:cSld>
  <p:clrMapOvr>
    <a:masterClrMapping/>
  </p:clrMapOvr>
  <p:transition spd="slow" advClick="0" advTm="7000">
    <p:pull/>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1.4|1.5|1.4|2.5"/>
</p:tagLst>
</file>

<file path=ppt/tags/tag2.xml><?xml version="1.0" encoding="utf-8"?>
<p:tagLst xmlns:a="http://schemas.openxmlformats.org/drawingml/2006/main" xmlns:r="http://schemas.openxmlformats.org/officeDocument/2006/relationships" xmlns:p="http://schemas.openxmlformats.org/presentationml/2006/main">
  <p:tag name="TIMING" val="|5.3"/>
</p:tagLst>
</file>

<file path=ppt/tags/tag3.xml><?xml version="1.0" encoding="utf-8"?>
<p:tagLst xmlns:a="http://schemas.openxmlformats.org/drawingml/2006/main" xmlns:r="http://schemas.openxmlformats.org/officeDocument/2006/relationships" xmlns:p="http://schemas.openxmlformats.org/presentationml/2006/main">
  <p:tag name="TIMING" val="|5|4.8"/>
</p:tagLst>
</file>

<file path=ppt/tags/tag4.xml><?xml version="1.0" encoding="utf-8"?>
<p:tagLst xmlns:a="http://schemas.openxmlformats.org/drawingml/2006/main" xmlns:r="http://schemas.openxmlformats.org/officeDocument/2006/relationships" xmlns:p="http://schemas.openxmlformats.org/presentationml/2006/main">
  <p:tag name="TIMING" val="|5.3|5|3.5"/>
</p:tagLst>
</file>

<file path=ppt/theme/theme1.xml><?xml version="1.0" encoding="utf-8"?>
<a:theme xmlns:a="http://schemas.openxmlformats.org/drawingml/2006/main" name="1_Blue_Streaks 4x3 Template Segoe">
  <a:themeElements>
    <a:clrScheme name="5-00535_Cumbre Ejecutiva OEM Latinoamérica">
      <a:dk1>
        <a:sysClr val="windowText" lastClr="000000"/>
      </a:dk1>
      <a:lt1>
        <a:sysClr val="window" lastClr="FFFFFF"/>
      </a:lt1>
      <a:dk2>
        <a:srgbClr val="424456"/>
      </a:dk2>
      <a:lt2>
        <a:srgbClr val="DEDEDE"/>
      </a:lt2>
      <a:accent1>
        <a:srgbClr val="16B3D5"/>
      </a:accent1>
      <a:accent2>
        <a:srgbClr val="C4652D"/>
      </a:accent2>
      <a:accent3>
        <a:srgbClr val="13D989"/>
      </a:accent3>
      <a:accent4>
        <a:srgbClr val="FFCC00"/>
      </a:accent4>
      <a:accent5>
        <a:srgbClr val="2868F8"/>
      </a:accent5>
      <a:accent6>
        <a:srgbClr val="A04DA3"/>
      </a:accent6>
      <a:hlink>
        <a:srgbClr val="FFFF00"/>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dirty="0" err="1" smtClean="0">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D3A5A8A-A375-404B-A79F-0731F4C89C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1_Blue_Streaks 4x3 Template Segoe</Template>
  <TotalTime>2454</TotalTime>
  <Words>784</Words>
  <Application>Microsoft Office PowerPoint</Application>
  <PresentationFormat>Affichage à l'écran (4:3)</PresentationFormat>
  <Paragraphs>183</Paragraphs>
  <Slides>19</Slides>
  <Notes>3</Notes>
  <HiddenSlides>0</HiddenSlides>
  <MMClips>0</MMClips>
  <ScaleCrop>false</ScaleCrop>
  <HeadingPairs>
    <vt:vector size="4" baseType="variant">
      <vt:variant>
        <vt:lpstr>Thème</vt:lpstr>
      </vt:variant>
      <vt:variant>
        <vt:i4>2</vt:i4>
      </vt:variant>
      <vt:variant>
        <vt:lpstr>Titres des diapositives</vt:lpstr>
      </vt:variant>
      <vt:variant>
        <vt:i4>19</vt:i4>
      </vt:variant>
    </vt:vector>
  </HeadingPairs>
  <TitlesOfParts>
    <vt:vector size="21" baseType="lpstr">
      <vt:lpstr>1_Blue_Streaks 4x3 Template Segoe</vt:lpstr>
      <vt:lpstr>White with Courier font for code slides</vt:lpstr>
      <vt:lpstr>Gema Environnement</vt:lpstr>
      <vt:lpstr>Fabrication d’eau ozonée in-situ</vt:lpstr>
      <vt:lpstr>Votre problématique :</vt:lpstr>
      <vt:lpstr>Notre Solution :</vt:lpstr>
      <vt:lpstr>Présentation PowerPoint</vt:lpstr>
      <vt:lpstr>Sur le plan sanitaire :</vt:lpstr>
      <vt:lpstr>Sur le plan pratique :</vt:lpstr>
      <vt:lpstr>Présentation PowerPoint</vt:lpstr>
      <vt:lpstr>Présentation PowerPoint</vt:lpstr>
      <vt:lpstr>Caractéristiques :</vt:lpstr>
      <vt:lpstr>Capacité de traitement :</vt:lpstr>
      <vt:lpstr>Propriétés de l’Ozone</vt:lpstr>
      <vt:lpstr>Performance de l’ozone</vt:lpstr>
      <vt:lpstr>Présentation PowerPoint</vt:lpstr>
      <vt:lpstr>Générateur d’eau ozonée (10-60g/h)</vt:lpstr>
      <vt:lpstr>Equipement d’une usine pharmaceutique 3000 litres/ heure, traitement des process</vt:lpstr>
      <vt:lpstr>Prestations clefs en main</vt:lpstr>
      <vt:lpstr>Gema Environnement vous remercie de votre attention</vt:lpstr>
      <vt:lpstr>Gema Environnement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Fabrication d’eau ozonée in-situ</dc:title>
  <dc:creator>Papa</dc:creator>
  <cp:lastModifiedBy>GEMA</cp:lastModifiedBy>
  <cp:revision>55</cp:revision>
  <dcterms:created xsi:type="dcterms:W3CDTF">2012-09-28T15:17:21Z</dcterms:created>
  <dcterms:modified xsi:type="dcterms:W3CDTF">2012-10-16T13:43:24Z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TC102867149990</vt:lpwstr>
  </property>
</Properties>
</file>